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6" r:id="rId2"/>
    <p:sldId id="291" r:id="rId3"/>
    <p:sldId id="307" r:id="rId4"/>
    <p:sldId id="479" r:id="rId5"/>
    <p:sldId id="480" r:id="rId6"/>
    <p:sldId id="481" r:id="rId7"/>
    <p:sldId id="380" r:id="rId8"/>
    <p:sldId id="483" r:id="rId9"/>
    <p:sldId id="484" r:id="rId10"/>
    <p:sldId id="485" r:id="rId11"/>
    <p:sldId id="486" r:id="rId12"/>
    <p:sldId id="488" r:id="rId13"/>
    <p:sldId id="490" r:id="rId14"/>
    <p:sldId id="491" r:id="rId15"/>
    <p:sldId id="492" r:id="rId16"/>
    <p:sldId id="493" r:id="rId17"/>
    <p:sldId id="495" r:id="rId18"/>
    <p:sldId id="497" r:id="rId19"/>
    <p:sldId id="498" r:id="rId20"/>
    <p:sldId id="499" r:id="rId21"/>
    <p:sldId id="500" r:id="rId22"/>
    <p:sldId id="502" r:id="rId23"/>
    <p:sldId id="504" r:id="rId24"/>
    <p:sldId id="505" r:id="rId25"/>
    <p:sldId id="506" r:id="rId26"/>
    <p:sldId id="507" r:id="rId27"/>
    <p:sldId id="509" r:id="rId28"/>
    <p:sldId id="511" r:id="rId29"/>
    <p:sldId id="512" r:id="rId30"/>
    <p:sldId id="513" r:id="rId31"/>
    <p:sldId id="514" r:id="rId32"/>
    <p:sldId id="516" r:id="rId33"/>
    <p:sldId id="518" r:id="rId34"/>
    <p:sldId id="519" r:id="rId35"/>
    <p:sldId id="520" r:id="rId36"/>
    <p:sldId id="521" r:id="rId37"/>
    <p:sldId id="523" r:id="rId38"/>
    <p:sldId id="525" r:id="rId39"/>
    <p:sldId id="526" r:id="rId40"/>
    <p:sldId id="527" r:id="rId41"/>
    <p:sldId id="529" r:id="rId42"/>
    <p:sldId id="531" r:id="rId43"/>
    <p:sldId id="532" r:id="rId44"/>
    <p:sldId id="534" r:id="rId45"/>
    <p:sldId id="536" r:id="rId4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siness Agility" id="{B9B51309-D148-4332-87C2-07BE32FBCA3B}">
          <p14:sldIdLst>
            <p14:sldId id="256"/>
            <p14:sldId id="291"/>
            <p14:sldId id="307"/>
            <p14:sldId id="479"/>
            <p14:sldId id="480"/>
            <p14:sldId id="481"/>
            <p14:sldId id="380"/>
            <p14:sldId id="483"/>
            <p14:sldId id="484"/>
            <p14:sldId id="485"/>
            <p14:sldId id="486"/>
            <p14:sldId id="488"/>
            <p14:sldId id="490"/>
            <p14:sldId id="491"/>
            <p14:sldId id="492"/>
            <p14:sldId id="493"/>
            <p14:sldId id="495"/>
            <p14:sldId id="497"/>
            <p14:sldId id="498"/>
            <p14:sldId id="499"/>
            <p14:sldId id="500"/>
            <p14:sldId id="502"/>
            <p14:sldId id="504"/>
            <p14:sldId id="505"/>
            <p14:sldId id="506"/>
            <p14:sldId id="507"/>
            <p14:sldId id="509"/>
            <p14:sldId id="511"/>
            <p14:sldId id="512"/>
            <p14:sldId id="513"/>
            <p14:sldId id="514"/>
            <p14:sldId id="516"/>
            <p14:sldId id="518"/>
            <p14:sldId id="519"/>
            <p14:sldId id="520"/>
            <p14:sldId id="521"/>
            <p14:sldId id="523"/>
            <p14:sldId id="525"/>
            <p14:sldId id="526"/>
            <p14:sldId id="527"/>
            <p14:sldId id="529"/>
            <p14:sldId id="531"/>
            <p14:sldId id="532"/>
            <p14:sldId id="534"/>
            <p14:sldId id="5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9" autoAdjust="0"/>
    <p:restoredTop sz="94241" autoAdjust="0"/>
  </p:normalViewPr>
  <p:slideViewPr>
    <p:cSldViewPr snapToGrid="0">
      <p:cViewPr varScale="1">
        <p:scale>
          <a:sx n="72" d="100"/>
          <a:sy n="72" d="100"/>
        </p:scale>
        <p:origin x="62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09/06/2023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09/06/2023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2423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851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74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405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349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9366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881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29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09/06/2023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09/06/2023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produto-di%C3%A1rio/o-que-%C3%A9-um-product-owner-c44bb29a9f66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kanban-analises-implementacao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Business </a:t>
            </a:r>
            <a:r>
              <a:rPr lang="pt-BR" sz="4800" b="1" dirty="0" err="1">
                <a:solidFill>
                  <a:schemeClr val="bg1"/>
                </a:solidFill>
              </a:rPr>
              <a:t>Agility</a:t>
            </a:r>
            <a:r>
              <a:rPr lang="pt-BR" sz="4800" b="1" dirty="0">
                <a:solidFill>
                  <a:schemeClr val="bg1"/>
                </a:solidFill>
              </a:rPr>
              <a:t>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1124346" cy="1137793"/>
          </a:xfrm>
        </p:spPr>
        <p:txBody>
          <a:bodyPr rtlCol="0">
            <a:normAutofit fontScale="70000" lnSpcReduction="20000"/>
          </a:bodyPr>
          <a:lstStyle/>
          <a:p>
            <a:pPr marL="0" indent="0" rtl="0">
              <a:buNone/>
            </a:pPr>
            <a:r>
              <a:rPr lang="pt-BR" sz="3600" b="1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Organização de Equipes Ágeis: os papéis existentes em uma equipe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2EA5F-2970-6AE6-7CC1-DE82D3E7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Única escolha sobre o conteúdo da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73DEEC-E351-4573-5A6B-9BD83948E8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sz="1400" b="1" i="0" dirty="0">
                <a:solidFill>
                  <a:srgbClr val="3D464D"/>
                </a:solidFill>
                <a:effectLst/>
              </a:rPr>
              <a:t>Quais são os 3 elementos mínimos necessários para que um time possa ser auto organizável?</a:t>
            </a:r>
          </a:p>
          <a:p>
            <a:r>
              <a:rPr lang="pt-BR" sz="1400" b="0" i="0" dirty="0">
                <a:solidFill>
                  <a:srgbClr val="83AD6D"/>
                </a:solidFill>
                <a:effectLst/>
              </a:rPr>
              <a:t>Objetivos compartilhados, </a:t>
            </a:r>
            <a:r>
              <a:rPr lang="pt-BR" sz="1400" b="0" i="0" dirty="0" err="1">
                <a:solidFill>
                  <a:srgbClr val="83AD6D"/>
                </a:solidFill>
                <a:effectLst/>
              </a:rPr>
              <a:t>timebox</a:t>
            </a:r>
            <a:r>
              <a:rPr lang="pt-BR" sz="1400" b="0" i="0" dirty="0">
                <a:solidFill>
                  <a:srgbClr val="83AD6D"/>
                </a:solidFill>
                <a:effectLst/>
              </a:rPr>
              <a:t> e restrições.</a:t>
            </a:r>
            <a:endParaRPr lang="pt-BR" sz="1400" dirty="0">
              <a:solidFill>
                <a:srgbClr val="3D464D"/>
              </a:solidFill>
            </a:endParaRPr>
          </a:p>
          <a:p>
            <a:r>
              <a:rPr lang="pt-BR" sz="1400" b="0" i="0" dirty="0">
                <a:solidFill>
                  <a:srgbClr val="767E85"/>
                </a:solidFill>
                <a:effectLst/>
              </a:rPr>
              <a:t>Sabendo para onde o time precisa ir (os objetivos), até quando ele precisa chegar (</a:t>
            </a:r>
            <a:r>
              <a:rPr lang="pt-BR" sz="1400" b="0" i="0" dirty="0" err="1">
                <a:solidFill>
                  <a:srgbClr val="767E85"/>
                </a:solidFill>
                <a:effectLst/>
              </a:rPr>
              <a:t>timebox</a:t>
            </a:r>
            <a:r>
              <a:rPr lang="pt-BR" sz="1400" b="0" i="0" dirty="0">
                <a:solidFill>
                  <a:srgbClr val="767E85"/>
                </a:solidFill>
                <a:effectLst/>
              </a:rPr>
              <a:t>) e quais os limites que ele possui (restrições) o time pode se auto organizar para conseguir alcançar esse objetivo.</a:t>
            </a:r>
            <a:endParaRPr lang="pt-BR" sz="1400" b="0" i="0" dirty="0">
              <a:solidFill>
                <a:srgbClr val="3D464D"/>
              </a:solidFill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665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9CBA8-7B39-FFC5-B0C3-AAC7D903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 organização na prática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A5DAC6-B4F1-1FD3-B24F-BD2BE2963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67180"/>
            <a:ext cx="4416552" cy="3977640"/>
          </a:xfrm>
        </p:spPr>
        <p:txBody>
          <a:bodyPr>
            <a:normAutofit/>
          </a:bodyPr>
          <a:lstStyle/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A auto organização é justamente o oposto do comando e controle. Mapeie a última vez em que você esteve envolvido em um projeto onde o ambiente era gerido através de comando e controle e tente adaptá-lo para um ambiente de organização de equipe ágil, onde as coisas são auto organizáveis.</a:t>
            </a:r>
            <a:endParaRPr lang="pt-BR" sz="14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EEE6E2F-01C6-D362-F17A-969A376A46E7}"/>
              </a:ext>
            </a:extLst>
          </p:cNvPr>
          <p:cNvSpPr txBox="1">
            <a:spLocks/>
          </p:cNvSpPr>
          <p:nvPr/>
        </p:nvSpPr>
        <p:spPr>
          <a:xfrm>
            <a:off x="5873496" y="1473708"/>
            <a:ext cx="4416552" cy="5422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Opinião do Instrutor: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Um dos segredos pra conseguir fazer essa adaptação é pensar em quais objetivos precisavam ser atingidos, em quanto tempo (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timebox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) e quais as restrições envolvidas. Por exemplo: você foi incumbido de organizar a festa de fim de ano da sua empresa, para 150 pessoas. Nesse caso, teríamos os 3 itens: * O objetivo: organizar a festa de fim de ano da empresa. *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Timebox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Ela precisa acontecer em Novembro. * Restrições: O budget é R$100,00 por pessoa. Cada colaborador só pode levar um convidado. A festa precisa acontecer no período da tarde. Precisa acontecer na cidade da empresa, pra facilitar o deslocamento. Com essas informações, o próprio time vai se auto organizar para atingir o objetivo determinado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01635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560318"/>
            <a:ext cx="10928670" cy="4469960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Nessa aula aprendemos que as premissas básicas e essenciais para uma equipe ser 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auto organizável 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é ter: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Objetivo compartilhado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defina o objetivo no qual todos da equipe participarão do desenvolvimento do projeto de forma compartilhada.</a:t>
            </a:r>
          </a:p>
          <a:p>
            <a:pPr algn="l"/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Timebox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espaço de tempo necessário para que a auto organização funcione.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Restrições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o que não deve ser feito no desenvolvimento do projeto.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49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Os tipos de Equipe Ágil</a:t>
            </a:r>
          </a:p>
        </p:txBody>
      </p:sp>
    </p:spTree>
    <p:extLst>
      <p:ext uri="{BB962C8B-B14F-4D97-AF65-F5344CB8AC3E}">
        <p14:creationId xmlns:p14="http://schemas.microsoft.com/office/powerpoint/2010/main" val="254000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F0954-E62A-EB4B-2148-3D9D3D57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Equipe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952997-0A57-66C1-B851-A94C5D75C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12"/>
          <a:stretch/>
        </p:blipFill>
        <p:spPr>
          <a:xfrm>
            <a:off x="2050935" y="1764212"/>
            <a:ext cx="8090129" cy="42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96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5167B-EE44-32E5-7DA3-13E51251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2EDDC3-4EA1-3B0E-4A91-D6196A9891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526069" cy="4974336"/>
          </a:xfrm>
        </p:spPr>
        <p:txBody>
          <a:bodyPr/>
          <a:lstStyle/>
          <a:p>
            <a:pPr algn="l"/>
            <a:r>
              <a:rPr lang="pt-BR" b="1" i="0" dirty="0">
                <a:solidFill>
                  <a:srgbClr val="3D464D"/>
                </a:solidFill>
                <a:effectLst/>
              </a:rPr>
              <a:t>De acordo com os três tipos de equipes que atuam em ambientes ágeis, temos: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3D464D"/>
                </a:solidFill>
                <a:effectLst/>
              </a:rPr>
              <a:t>  A equipe que foca em maximizar o valor na entrega de uma </a:t>
            </a:r>
            <a:r>
              <a:rPr lang="pt-BR" b="1" i="0" dirty="0" err="1">
                <a:solidFill>
                  <a:srgbClr val="3D464D"/>
                </a:solidFill>
                <a:effectLst/>
              </a:rPr>
              <a:t>feature</a:t>
            </a:r>
            <a:r>
              <a:rPr lang="pt-BR" b="1" i="0" dirty="0">
                <a:solidFill>
                  <a:srgbClr val="3D464D"/>
                </a:solidFill>
                <a:effectLst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3D464D"/>
                </a:solidFill>
                <a:effectLst/>
              </a:rPr>
              <a:t>  A equipe que foca em grupos que possui comportamentos similares;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3D464D"/>
                </a:solidFill>
                <a:effectLst/>
              </a:rPr>
              <a:t>  A equipe que tem como foco otimizar apenas um elemento.</a:t>
            </a:r>
          </a:p>
          <a:p>
            <a:pPr algn="l"/>
            <a:r>
              <a:rPr lang="pt-BR" b="1" i="0" dirty="0">
                <a:solidFill>
                  <a:srgbClr val="3D464D"/>
                </a:solidFill>
                <a:effectLst/>
              </a:rPr>
              <a:t>Identifique cada um deles, respectivamente, de acordo com as informações acima:</a:t>
            </a:r>
          </a:p>
          <a:p>
            <a:pPr algn="l"/>
            <a:r>
              <a:rPr lang="pt-BR" b="0" i="0" dirty="0">
                <a:solidFill>
                  <a:srgbClr val="83AD6D"/>
                </a:solidFill>
                <a:effectLst/>
              </a:rPr>
              <a:t>Funcionalidade, jornada do cliente e componente.</a:t>
            </a:r>
          </a:p>
          <a:p>
            <a:pPr algn="l"/>
            <a:r>
              <a:rPr lang="pt-BR" dirty="0">
                <a:solidFill>
                  <a:srgbClr val="767E85"/>
                </a:solidFill>
              </a:rPr>
              <a:t>E</a:t>
            </a:r>
            <a:r>
              <a:rPr lang="pt-BR" b="0" i="0" dirty="0">
                <a:solidFill>
                  <a:srgbClr val="767E85"/>
                </a:solidFill>
                <a:effectLst/>
              </a:rPr>
              <a:t>stão todas de acordo, respectivamente, com as informações citadas no contexto da questão.</a:t>
            </a:r>
            <a:endParaRPr lang="pt-BR" b="0" i="0" dirty="0">
              <a:solidFill>
                <a:srgbClr val="3D464D"/>
              </a:solidFill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680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17308-37D7-430C-5004-E3FC2CB2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Equipes em ambientes ágeis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74E819-B25A-2D63-B22A-6A54A94AA6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8723774" cy="4974336"/>
          </a:xfrm>
        </p:spPr>
        <p:txBody>
          <a:bodyPr>
            <a:normAutofit/>
          </a:bodyPr>
          <a:lstStyle/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Existem três tipos de equipes que estão presentes nos ambientes ágeis: equipes de funcionalidade, componente e jornada do cliente. A partir disso, tente identificar algum time que você já trabalhou que se encaixa com algum desses três tipos de equipes ágeis.</a:t>
            </a:r>
          </a:p>
          <a:p>
            <a:r>
              <a:rPr lang="pt-BR" sz="1400" b="1" dirty="0">
                <a:solidFill>
                  <a:srgbClr val="3D464D"/>
                </a:solidFill>
              </a:rPr>
              <a:t>Opinião do Instrutor: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Observe e identifique, a partir das características, qual tipo de equipe mais se encaixa.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Funcionalidade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equipe que foca em maximizar o valor na entrega de uma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feature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;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Jornada do </a:t>
            </a:r>
            <a:r>
              <a:rPr lang="pt-BR" sz="1400" b="1" i="0" dirty="0" err="1">
                <a:solidFill>
                  <a:srgbClr val="3D464D"/>
                </a:solidFill>
                <a:effectLst/>
              </a:rPr>
              <a:t>cliente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:grupos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com comportamentos similares;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Componente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equipe que tem como foco otimizar apenas um elemento.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0060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560318"/>
            <a:ext cx="10928670" cy="4469960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Nesta aula aprendemos três principais tipos de equipes ágeis que se auto organizam: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Funcionalidades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: essa equipe se organiza em torno de uma funcionalidade e se preocupa em maximizar o valor na entrega ao usuário para uma melhor experiência possível. A equipe precisa ser multidisciplinar, já que ela precisa trabalhar em diversos pontos no código.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Componente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: essa equipe funciona muito bem para fazer otimizações locais, porém pode ser crítico mexer em um componente já que ele é usado em diversas funcionalidades, além de garantir a sincronização dos componentes que foram alterados.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Jornada do cliente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  <a:cs typeface="Segoe UI" panose="020B0502040204020203" pitchFamily="34" charset="0"/>
              </a:rPr>
              <a:t>: essa equipe foca em grupos de clientes que possui comportamentos ou necessidades semelhantes.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3206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O Scrum Team</a:t>
            </a:r>
          </a:p>
        </p:txBody>
      </p:sp>
    </p:spTree>
    <p:extLst>
      <p:ext uri="{BB962C8B-B14F-4D97-AF65-F5344CB8AC3E}">
        <p14:creationId xmlns:p14="http://schemas.microsoft.com/office/powerpoint/2010/main" val="2666505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D81F2-302D-CA7E-9DBE-DE923018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Scrum Team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E01959-68E3-48B5-24D7-A0C6F0622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19"/>
          <a:stretch/>
        </p:blipFill>
        <p:spPr>
          <a:xfrm>
            <a:off x="1987280" y="1538925"/>
            <a:ext cx="8217440" cy="44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A Equipe Ágil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012AEE-DA5F-A7AC-EDA2-FDFC9198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Scrum Team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EA9ED-2D08-4A03-C0DC-2894DF0213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30069" cy="4832670"/>
          </a:xfrm>
        </p:spPr>
        <p:txBody>
          <a:bodyPr>
            <a:normAutofit/>
          </a:bodyPr>
          <a:lstStyle/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De acordo com o que aprendemos durante essa aula, há três papéis importantes que compõem o Scrum Team.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Quais são eles?</a:t>
            </a:r>
          </a:p>
          <a:p>
            <a:r>
              <a:rPr lang="pt-BR" sz="1400" b="0" i="0" dirty="0">
                <a:solidFill>
                  <a:srgbClr val="83AD6D"/>
                </a:solidFill>
                <a:effectLst/>
              </a:rPr>
              <a:t>Qualidade, Eficiência, Eficácia.</a:t>
            </a:r>
          </a:p>
          <a:p>
            <a:r>
              <a:rPr lang="pt-BR" sz="1400" b="0" i="0" dirty="0" err="1">
                <a:solidFill>
                  <a:srgbClr val="767E85"/>
                </a:solidFill>
                <a:effectLst/>
              </a:rPr>
              <a:t>Dev</a:t>
            </a:r>
            <a:r>
              <a:rPr lang="pt-BR" sz="1400" b="0" i="0" dirty="0">
                <a:solidFill>
                  <a:srgbClr val="767E85"/>
                </a:solidFill>
                <a:effectLst/>
              </a:rPr>
              <a:t> Team (qualidade), Scrum Master (eficiência), </a:t>
            </a:r>
            <a:r>
              <a:rPr lang="pt-BR" sz="1400" b="0" i="0" dirty="0" err="1">
                <a:solidFill>
                  <a:srgbClr val="767E85"/>
                </a:solidFill>
                <a:effectLst/>
              </a:rPr>
              <a:t>Product</a:t>
            </a:r>
            <a:r>
              <a:rPr lang="pt-BR" sz="1400" b="0" i="0" dirty="0">
                <a:solidFill>
                  <a:srgbClr val="767E85"/>
                </a:solidFill>
                <a:effectLst/>
              </a:rPr>
              <a:t> </a:t>
            </a:r>
            <a:r>
              <a:rPr lang="pt-BR" sz="1400" b="0" i="0" dirty="0" err="1">
                <a:solidFill>
                  <a:srgbClr val="767E85"/>
                </a:solidFill>
                <a:effectLst/>
              </a:rPr>
              <a:t>Owner</a:t>
            </a:r>
            <a:r>
              <a:rPr lang="pt-BR" sz="1400" b="0" i="0" dirty="0">
                <a:solidFill>
                  <a:srgbClr val="767E85"/>
                </a:solidFill>
                <a:effectLst/>
              </a:rPr>
              <a:t> (eficácia). Esses 3 papéis juntos compõem um Scrum Team e vamos entendê-los mais a fundo nas próximas aulas.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4038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B6736-586B-DDC9-0888-B941E6E9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Organizando times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513E6E-7014-A4A1-86DE-C04C6F3850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4416552" cy="5177227"/>
          </a:xfrm>
        </p:spPr>
        <p:txBody>
          <a:bodyPr>
            <a:normAutofit/>
          </a:bodyPr>
          <a:lstStyle/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Pense em você mesmo. Dentro da sua atuação nas organizações, você desenvolveu quais tipos de conhecimento e papel nos projetos que participou? Papéis mais relacionados ao negócio? Papéis mais relacionados à tecnologia e a qualidade do que era entregue? E/ou papéis mais ligados a garantir a eficiência?</a:t>
            </a:r>
          </a:p>
          <a:p>
            <a:r>
              <a:rPr lang="pt-BR" sz="1400" b="1" dirty="0">
                <a:solidFill>
                  <a:srgbClr val="3D464D"/>
                </a:solidFill>
              </a:rPr>
              <a:t>Opinião do Instrutor: </a:t>
            </a:r>
          </a:p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Essa identificação vai servir para você perceber nas próximas aulas se você teve algum tipo de atuação que estava relacionada a um time ágil e também qual o nome desse papel dentro do time.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65086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446749"/>
            <a:ext cx="10928670" cy="4469960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Aprendemos que o Scrum </a:t>
            </a:r>
            <a:r>
              <a:rPr lang="pt-BR" sz="1400" b="0" i="0" dirty="0" err="1">
                <a:solidFill>
                  <a:srgbClr val="3D464D"/>
                </a:solidFill>
                <a:effectLst/>
                <a:latin typeface="+mn-lt"/>
              </a:rPr>
              <a:t>team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 é um conjunto de pessoas que tem o objetivo de fazer produtos excepcionais, e para isso acontecer,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são necessárias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3 responsabilidades: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Negócio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responsabilidade em garantir que o produto a ser desenvolvido faça sentido para o mercado. Não adianta você produzir o melhor produto, se não tem cliente para o mesmo.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Tecnológica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responsabilidade em garantir que o produto produzido esteja correto para aquele mercado em específico e público-alvo.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Eficiência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responsabilidade em garantir que o time opere com a melhor qualidade possível.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Ou seja, nessa aula aprendemos que um time ágil é organizado de forma que possua pessoas que fiquem responsáveis por garantir que o produto a ser desenvolvido esteja alinhado com o que o mercado espera, que a qualidade e tecnologias empregadas estão sendo as adequadas e também por pessoas responsáveis por garantir que a equipe opere de uma forma eficiente, sem gargalos.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3195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O </a:t>
            </a:r>
            <a:r>
              <a:rPr lang="pt-BR" sz="2300" b="1" dirty="0" err="1">
                <a:solidFill>
                  <a:schemeClr val="bg1"/>
                </a:solidFill>
                <a:latin typeface="+mj-lt"/>
              </a:rPr>
              <a:t>Product</a:t>
            </a:r>
            <a:r>
              <a:rPr lang="pt-BR" sz="23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2300" b="1" dirty="0" err="1">
                <a:solidFill>
                  <a:schemeClr val="bg1"/>
                </a:solidFill>
                <a:latin typeface="+mj-lt"/>
              </a:rPr>
              <a:t>Owner</a:t>
            </a:r>
            <a:endParaRPr lang="pt-BR" sz="23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4170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1705E-995F-BA6A-F243-EE3A4566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4B2FE3C-60DF-E1E3-66EB-E3EE8A054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478" y="1579207"/>
            <a:ext cx="7885043" cy="44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60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E790C-1F4B-6131-E5AD-B85430F3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do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E4B913-EE6B-E701-14B2-2838456A47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74336"/>
          </a:xfrm>
        </p:spPr>
        <p:txBody>
          <a:bodyPr/>
          <a:lstStyle/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Nessa aula aprendemos o que um </a:t>
            </a:r>
            <a:r>
              <a:rPr lang="pt-BR" sz="1400" b="1" i="1" dirty="0" err="1">
                <a:solidFill>
                  <a:srgbClr val="3D464D"/>
                </a:solidFill>
                <a:effectLst/>
              </a:rPr>
              <a:t>Product</a:t>
            </a:r>
            <a:r>
              <a:rPr lang="pt-BR" sz="1400" b="1" i="1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1" i="1" dirty="0" err="1">
                <a:solidFill>
                  <a:srgbClr val="3D464D"/>
                </a:solidFill>
                <a:effectLst/>
              </a:rPr>
              <a:t>Owner</a:t>
            </a:r>
            <a:r>
              <a:rPr lang="pt-BR" sz="1400" b="1" i="0" dirty="0">
                <a:solidFill>
                  <a:srgbClr val="3D464D"/>
                </a:solidFill>
                <a:effectLst/>
              </a:rPr>
              <a:t> faz dentro de uma organização, e sua importância no desenvolvimento de um projeto.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Qual o objetivo da pessoa que possui o papel de </a:t>
            </a:r>
            <a:r>
              <a:rPr lang="pt-BR" sz="1400" b="1" i="1" dirty="0" err="1">
                <a:solidFill>
                  <a:srgbClr val="3D464D"/>
                </a:solidFill>
                <a:effectLst/>
              </a:rPr>
              <a:t>Product</a:t>
            </a:r>
            <a:r>
              <a:rPr lang="pt-BR" sz="1400" b="1" i="1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1" i="1" dirty="0" err="1">
                <a:solidFill>
                  <a:srgbClr val="3D464D"/>
                </a:solidFill>
                <a:effectLst/>
              </a:rPr>
              <a:t>Owner</a:t>
            </a:r>
            <a:r>
              <a:rPr lang="pt-BR" sz="1400" b="1" i="0" dirty="0">
                <a:solidFill>
                  <a:srgbClr val="3D464D"/>
                </a:solidFill>
                <a:effectLst/>
              </a:rPr>
              <a:t> em um projeto?</a:t>
            </a:r>
          </a:p>
          <a:p>
            <a:r>
              <a:rPr lang="pt-BR" sz="1400" b="0" i="0" dirty="0">
                <a:solidFill>
                  <a:srgbClr val="83AD6D"/>
                </a:solidFill>
                <a:effectLst/>
              </a:rPr>
              <a:t>Encontrar maneiras de maximizar o valor que aquele produto gera para o negócio.</a:t>
            </a:r>
          </a:p>
          <a:p>
            <a:r>
              <a:rPr lang="pt-BR" sz="1400" b="0" i="0" dirty="0">
                <a:solidFill>
                  <a:srgbClr val="767E85"/>
                </a:solidFill>
                <a:effectLst/>
              </a:rPr>
              <a:t>Para isso, essa pessoa precisa de algumas habilidades como senso de dono, foco e conhecimento profundo do negócio</a:t>
            </a:r>
            <a:r>
              <a:rPr lang="pt-BR" b="0" i="0" dirty="0">
                <a:solidFill>
                  <a:srgbClr val="767E85"/>
                </a:solidFill>
                <a:effectLst/>
                <a:latin typeface="Source Serif Pro" panose="02040603050405020204" pitchFamily="18" charset="0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307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D99F0-DB33-9F9E-67D4-EC9EE297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310828" cy="640080"/>
          </a:xfrm>
        </p:spPr>
        <p:txBody>
          <a:bodyPr>
            <a:normAutofit fontScale="90000"/>
          </a:bodyPr>
          <a:lstStyle/>
          <a:p>
            <a:r>
              <a:rPr lang="pt-BR" dirty="0"/>
              <a:t>Para saber mais: o dia a dia de um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65C572-1E1C-14EB-717D-A7B4EA1282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Rafael Vieira, </a:t>
            </a:r>
            <a:r>
              <a:rPr lang="pt-BR" sz="1400" b="0" i="1" dirty="0" err="1">
                <a:solidFill>
                  <a:srgbClr val="3D464D"/>
                </a:solidFill>
                <a:effectLst/>
              </a:rPr>
              <a:t>Product</a:t>
            </a:r>
            <a:r>
              <a:rPr lang="pt-BR" sz="1400" b="0" i="1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0" i="1" dirty="0" err="1">
                <a:solidFill>
                  <a:srgbClr val="3D464D"/>
                </a:solidFill>
                <a:effectLst/>
              </a:rPr>
              <a:t>Owner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 dentro da empresa em que trabalha, escreveu um </a:t>
            </a:r>
            <a:r>
              <a:rPr lang="pt-BR" sz="1400" b="0" i="0" dirty="0">
                <a:effectLst/>
                <a:hlinkClick r:id="rId2"/>
              </a:rPr>
              <a:t>artigo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 esclarecendo o que é e como é ser um </a:t>
            </a:r>
            <a:r>
              <a:rPr lang="pt-BR" sz="1400" b="0" i="1" dirty="0" err="1">
                <a:solidFill>
                  <a:srgbClr val="3D464D"/>
                </a:solidFill>
                <a:effectLst/>
              </a:rPr>
              <a:t>Product</a:t>
            </a:r>
            <a:r>
              <a:rPr lang="pt-BR" sz="1400" b="0" i="1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0" i="1" dirty="0" err="1">
                <a:solidFill>
                  <a:srgbClr val="3D464D"/>
                </a:solidFill>
                <a:effectLst/>
              </a:rPr>
              <a:t>Owner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ele escreve sobre o dia a dia, os desafios e as responsabilidades de um </a:t>
            </a:r>
            <a:r>
              <a:rPr lang="pt-BR" sz="1400" b="0" i="1" dirty="0">
                <a:solidFill>
                  <a:srgbClr val="3D464D"/>
                </a:solidFill>
                <a:effectLst/>
              </a:rPr>
              <a:t>PO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 dentro da empresa</a:t>
            </a:r>
            <a: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9069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446749"/>
            <a:ext cx="10928670" cy="417933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O que é </a:t>
            </a:r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Product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 </a:t>
            </a:r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Owner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?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Nessa aula aprendemos que a pessoa responsável pelo papel de </a:t>
            </a:r>
            <a:r>
              <a:rPr lang="pt-BR" sz="1400" b="0" i="1" dirty="0" err="1">
                <a:solidFill>
                  <a:srgbClr val="3D464D"/>
                </a:solidFill>
                <a:effectLst/>
                <a:latin typeface="+mn-lt"/>
              </a:rPr>
              <a:t>Product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 </a:t>
            </a:r>
            <a:r>
              <a:rPr lang="pt-BR" sz="1400" b="0" i="1" dirty="0" err="1">
                <a:solidFill>
                  <a:srgbClr val="3D464D"/>
                </a:solidFill>
                <a:effectLst/>
                <a:latin typeface="+mn-lt"/>
              </a:rPr>
              <a:t>Owner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tem o desafio de conseguir 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maximizar o valor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que aquele produto irá gerar para o negócio.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Para isso, o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PO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, além de precisar ter um foco alto e senso de dono, precisará conversar frequentemente com as outras áreas que fazem parte da empresa, para entender quais são os </a:t>
            </a:r>
            <a:r>
              <a:rPr lang="pt-BR" sz="1400" b="0" i="0" dirty="0" err="1">
                <a:solidFill>
                  <a:srgbClr val="3D464D"/>
                </a:solidFill>
                <a:effectLst/>
                <a:latin typeface="+mn-lt"/>
              </a:rPr>
              <a:t>pontos-chave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 que remetem a dor dos clientes, e conhecer a fundo o produto e mercado em que a empresa está inserida.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Como é o dia a dia de um </a:t>
            </a:r>
            <a:r>
              <a:rPr lang="pt-BR" sz="1400" b="1" i="1" dirty="0">
                <a:solidFill>
                  <a:srgbClr val="3D464D"/>
                </a:solidFill>
                <a:effectLst/>
                <a:latin typeface="+mn-lt"/>
              </a:rPr>
              <a:t>PO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?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No seu dia a dia, o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PO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terá que descrever o que precisa ser feito, e para isso, é necessário conversar com outras áreas para entender as necessidades e também o que pode ou não ser feito. Além de priorizar o que precisa ser construído, muitas vezes o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PO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terá que dizer não para funcionalidades que agregam menos valor para o negócio/projeto naquele momento.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6534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O </a:t>
            </a:r>
            <a:r>
              <a:rPr lang="pt-BR" sz="2300" b="1" dirty="0" err="1">
                <a:solidFill>
                  <a:schemeClr val="bg1"/>
                </a:solidFill>
                <a:latin typeface="+mj-lt"/>
              </a:rPr>
              <a:t>Development</a:t>
            </a:r>
            <a:r>
              <a:rPr lang="pt-BR" sz="2300" b="1" dirty="0">
                <a:solidFill>
                  <a:schemeClr val="bg1"/>
                </a:solidFill>
                <a:latin typeface="+mj-lt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223252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06BC2-F9DF-4C74-257B-28480F40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Development</a:t>
            </a:r>
            <a:r>
              <a:rPr lang="pt-BR" dirty="0"/>
              <a:t> Team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27566E-112A-DD41-506A-C8DE7218D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9"/>
          <a:stretch/>
        </p:blipFill>
        <p:spPr>
          <a:xfrm>
            <a:off x="2247780" y="1830474"/>
            <a:ext cx="7696440" cy="41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0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521207" y="874643"/>
            <a:ext cx="11432253" cy="1338470"/>
          </a:xfrm>
        </p:spPr>
        <p:txBody>
          <a:bodyPr rtlCol="0">
            <a:normAutofit/>
          </a:bodyPr>
          <a:lstStyle/>
          <a:p>
            <a:pPr rtl="0"/>
            <a:r>
              <a:rPr lang="pt-BR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Introdução </a:t>
            </a:r>
            <a:endParaRPr lang="pt-BR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E007850-F746-F3B7-4812-81FC9A70B5F4}"/>
              </a:ext>
            </a:extLst>
          </p:cNvPr>
          <p:cNvSpPr txBox="1"/>
          <p:nvPr/>
        </p:nvSpPr>
        <p:spPr>
          <a:xfrm>
            <a:off x="451103" y="2387600"/>
            <a:ext cx="11289793" cy="4218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pt-BR" sz="1000" b="1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000" b="1" dirty="0">
                <a:solidFill>
                  <a:srgbClr val="3D464D"/>
                </a:solidFill>
              </a:rPr>
              <a:t>Equipe Ágil: </a:t>
            </a:r>
            <a:br>
              <a:rPr lang="pt-BR" sz="1000" b="1" dirty="0">
                <a:solidFill>
                  <a:srgbClr val="3D464D"/>
                </a:solidFill>
              </a:rPr>
            </a:br>
            <a:r>
              <a:rPr lang="pt-BR" sz="1000" dirty="0">
                <a:solidFill>
                  <a:srgbClr val="3D464D"/>
                </a:solidFill>
              </a:rPr>
              <a:t>- Mapear diferença de uma equipe ágil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uma equipe que trabalha na modelo cascata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- Quais os benefícios de trabalhar dessa forma.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endParaRPr lang="pt-BR" sz="1000" dirty="0">
              <a:solidFill>
                <a:srgbClr val="3D464D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000" b="1" dirty="0">
                <a:solidFill>
                  <a:srgbClr val="3D464D"/>
                </a:solidFill>
              </a:rPr>
              <a:t>Auto-organização:  </a:t>
            </a:r>
            <a:r>
              <a:rPr lang="pt-BR" sz="1000" dirty="0">
                <a:solidFill>
                  <a:srgbClr val="3D464D"/>
                </a:solidFill>
              </a:rPr>
              <a:t>U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ma das características da maior parte das equipes ágeis. 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- O que é?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- Como ela surge?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- Como fomentamos ela no ambiente de trabalho.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endParaRPr lang="pt-BR" sz="1000" dirty="0">
              <a:solidFill>
                <a:srgbClr val="3D464D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000" b="1" dirty="0">
                <a:solidFill>
                  <a:srgbClr val="3D464D"/>
                </a:solidFill>
              </a:rPr>
              <a:t>Tipos de equipe: </a:t>
            </a:r>
            <a:r>
              <a:rPr lang="pt-BR" sz="1000" dirty="0">
                <a:solidFill>
                  <a:srgbClr val="3D464D"/>
                </a:solidFill>
              </a:rPr>
              <a:t>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xistem equipes ágeis, mas elas podem dividir o trabalho em diversas formas. 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- </a:t>
            </a:r>
            <a:r>
              <a:rPr lang="pt-BR" sz="1000" dirty="0">
                <a:solidFill>
                  <a:srgbClr val="3D464D"/>
                </a:solidFill>
              </a:rPr>
              <a:t>Team Scrum </a:t>
            </a:r>
            <a:br>
              <a:rPr lang="pt-BR" sz="1000" dirty="0">
                <a:solidFill>
                  <a:srgbClr val="3D464D"/>
                </a:solidFill>
              </a:rPr>
            </a:br>
            <a:r>
              <a:rPr lang="pt-BR" sz="1000" dirty="0">
                <a:solidFill>
                  <a:srgbClr val="3D464D"/>
                </a:solidFill>
              </a:rPr>
              <a:t>- </a:t>
            </a:r>
            <a:r>
              <a:rPr lang="pt-BR" sz="1000" dirty="0" err="1">
                <a:solidFill>
                  <a:srgbClr val="3D464D"/>
                </a:solidFill>
              </a:rPr>
              <a:t>Product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Owner</a:t>
            </a:r>
            <a:r>
              <a:rPr lang="pt-BR" sz="1000" dirty="0">
                <a:solidFill>
                  <a:srgbClr val="3D464D"/>
                </a:solidFill>
              </a:rPr>
              <a:t>: Um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dos papeis do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scrum</a:t>
            </a:r>
            <a:br>
              <a:rPr lang="pt-BR" sz="1000" dirty="0">
                <a:solidFill>
                  <a:srgbClr val="3D464D"/>
                </a:solidFill>
              </a:rPr>
            </a:br>
            <a:r>
              <a:rPr lang="pt-BR" sz="1000" dirty="0">
                <a:solidFill>
                  <a:srgbClr val="3D464D"/>
                </a:solidFill>
              </a:rPr>
              <a:t>- Time de desenvolvimento: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é diferente de um time de desenvolvedores. 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endParaRPr lang="pt-BR" sz="1000" dirty="0">
              <a:solidFill>
                <a:srgbClr val="3D464D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000" b="1" dirty="0">
                <a:solidFill>
                  <a:srgbClr val="3D464D"/>
                </a:solidFill>
              </a:rPr>
              <a:t>Scrum Master </a:t>
            </a:r>
            <a:br>
              <a:rPr lang="pt-BR" sz="1000" dirty="0">
                <a:solidFill>
                  <a:srgbClr val="3D464D"/>
                </a:solidFill>
              </a:rPr>
            </a:br>
            <a:endParaRPr lang="pt-BR" sz="1000" dirty="0">
              <a:solidFill>
                <a:srgbClr val="3D464D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000" b="1" dirty="0">
                <a:solidFill>
                  <a:srgbClr val="3D464D"/>
                </a:solidFill>
              </a:rPr>
              <a:t>Times </a:t>
            </a:r>
            <a:r>
              <a:rPr lang="pt-BR" sz="1000" b="1" dirty="0" err="1">
                <a:solidFill>
                  <a:srgbClr val="3D464D"/>
                </a:solidFill>
              </a:rPr>
              <a:t>Kanban</a:t>
            </a:r>
            <a:r>
              <a:rPr lang="pt-BR" sz="1000" b="1" dirty="0">
                <a:solidFill>
                  <a:srgbClr val="3D464D"/>
                </a:solidFill>
              </a:rPr>
              <a:t>: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é uma forma um pouco diferente de trabalhar e que foca em fluxo de trabalho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214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5FDEE-C2D9-13FE-5120-50307756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do </a:t>
            </a:r>
            <a:r>
              <a:rPr lang="pt-BR" dirty="0" err="1"/>
              <a:t>Development</a:t>
            </a:r>
            <a:r>
              <a:rPr lang="pt-BR" dirty="0"/>
              <a:t> Team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667A07-C0F9-237E-B6BE-0FC8B5CE64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562591" cy="4974336"/>
          </a:xfrm>
        </p:spPr>
        <p:txBody>
          <a:bodyPr>
            <a:normAutofit lnSpcReduction="10000"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De acordo com o que aprendemos nessa aula, um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Development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Team é composto por pessoas que podem ser: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Especialista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alguém com profundidade de conhecimento em algum assunto;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Generalista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pessoa que sabe um pouco de cada coisa, mas não tem nenhum conteúdo muito aprofundado;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</a:rPr>
              <a:t>T-</a:t>
            </a:r>
            <a:r>
              <a:rPr lang="pt-BR" sz="1400" b="1" i="0" dirty="0" err="1">
                <a:solidFill>
                  <a:srgbClr val="3D464D"/>
                </a:solidFill>
                <a:effectLst/>
              </a:rPr>
              <a:t>shaped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: alguém com especialidade em algo, mas com um conhecimento generalizado em outras coisas;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Já sabemos os tipos de profissionais no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Development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Team, mas qual é o papel de um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development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team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em uma equipe ágil?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429AE67-E6E0-D197-CC55-BCF6640C6CCD}"/>
              </a:ext>
            </a:extLst>
          </p:cNvPr>
          <p:cNvSpPr txBox="1">
            <a:spLocks/>
          </p:cNvSpPr>
          <p:nvPr/>
        </p:nvSpPr>
        <p:spPr>
          <a:xfrm>
            <a:off x="6271060" y="1433355"/>
            <a:ext cx="4562591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0" i="0" dirty="0">
                <a:solidFill>
                  <a:srgbClr val="83AD6D"/>
                </a:solidFill>
                <a:effectLst/>
              </a:rPr>
              <a:t>Construir, validar e integrar o incremento de um produto.</a:t>
            </a:r>
          </a:p>
          <a:p>
            <a:r>
              <a:rPr lang="pt-BR" sz="1400" b="0" i="0" dirty="0">
                <a:solidFill>
                  <a:srgbClr val="767E85"/>
                </a:solidFill>
                <a:effectLst/>
              </a:rPr>
              <a:t>Uma equipe de desenvolvimento é a responsável por executar o que foi definido, validando para garantir que está adequado.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61137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682F6-6BD0-B9E5-39EC-EB40E1B9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Development</a:t>
            </a:r>
            <a:r>
              <a:rPr lang="pt-BR" dirty="0"/>
              <a:t> Team fora de tecnologia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EF7806-4B8F-8CC3-E495-E64A70B4FF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É comum no mercado áreas não de tecnologia usando métodos ágeis. Ainda mais com o momento das empresas de passarem por um processo de transformação ágil e introduzir o business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agility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ao ambiente corporativo.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Pense em cenários onde uma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Development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Team não é uma equipe de tecnologia. Quais perfis existiriam dentro desse time? Como aconteceria a construção, validação e integração desse "produto"?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5DBE832-30FC-80EF-FB52-05CEBD825480}"/>
              </a:ext>
            </a:extLst>
          </p:cNvPr>
          <p:cNvSpPr txBox="1">
            <a:spLocks/>
          </p:cNvSpPr>
          <p:nvPr/>
        </p:nvSpPr>
        <p:spPr>
          <a:xfrm>
            <a:off x="5573333" y="1435608"/>
            <a:ext cx="6029740" cy="49743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3D464D"/>
                </a:solidFill>
              </a:rPr>
              <a:t>Opinião do Instrutor: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Considere que uma nova área de vendas está sendo criada na sua empresa e foi mapeado que é preciso contratar 12 novas pessoas para essa área entre coordenação, vendas e pré-vendas.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A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Product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Owner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identificou toda a necessidade, conheceu bem os produtos que essas pessoas irão trabalhar e mapeou bem as características que serão buscadas nessas pessoas.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A equipe que executará o trabalho, ou seja, a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Development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Team, irá fazer as entrevistas, negociação de salários, integração e avaliação da performance das pessoas especialistas em diferentes temas, como processos seletivos, vendas, liderança, psicologia e negociação, mas elas fazem parte de um único time: nesse caso, o time de "recrutamento da nova equipe de vendas".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8922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446749"/>
            <a:ext cx="10928670" cy="4179338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Aprendemos que uma equipe de desenvolvimento é responsável por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construir, validar e integrar o incremento de um produto.</a:t>
            </a:r>
            <a:endParaRPr lang="pt-BR" sz="1400" b="0" i="0" dirty="0">
              <a:solidFill>
                <a:srgbClr val="3D464D"/>
              </a:solidFill>
              <a:effectLst/>
              <a:latin typeface="+mn-lt"/>
            </a:endParaRP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Além disso, essa equipe é composta por pessoas que não possuem títulos, todos são "membros" daquele time.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E uma das características mais interessantes para a pessoa fazer parte de uma </a:t>
            </a:r>
            <a:r>
              <a:rPr lang="pt-BR" sz="1400" b="0" i="1" dirty="0" err="1">
                <a:solidFill>
                  <a:srgbClr val="3D464D"/>
                </a:solidFill>
                <a:effectLst/>
                <a:latin typeface="+mn-lt"/>
              </a:rPr>
              <a:t>Development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 Team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ou até mesmo de uma equipe ágil é ela ser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T-</a:t>
            </a:r>
            <a:r>
              <a:rPr lang="pt-BR" sz="1400" b="0" i="1" dirty="0" err="1">
                <a:solidFill>
                  <a:srgbClr val="3D464D"/>
                </a:solidFill>
                <a:effectLst/>
                <a:latin typeface="+mn-lt"/>
              </a:rPr>
              <a:t>shaped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, ou seja, além dela ter pelo menos uma expertise na qual ela é especialista, ela também consegue ser generalista, podendo atuar com tranquilidade em diferentes papéis e assuntos.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1668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O </a:t>
            </a:r>
            <a:r>
              <a:rPr lang="pt-BR" sz="2300" b="1">
                <a:solidFill>
                  <a:schemeClr val="bg1"/>
                </a:solidFill>
                <a:latin typeface="+mj-lt"/>
              </a:rPr>
              <a:t>Scrum Master</a:t>
            </a:r>
            <a:endParaRPr lang="pt-BR" sz="23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2921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0FC0F2-8791-55A0-56EA-DB8F464C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Scrum Master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80EBB7-3947-210C-1DD5-1982AAEA9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12"/>
          <a:stretch/>
        </p:blipFill>
        <p:spPr>
          <a:xfrm>
            <a:off x="1836627" y="1644944"/>
            <a:ext cx="8518746" cy="447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1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71DBA-9F25-D34A-03F8-43700657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 de Scrum Master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55D8C7-965A-3513-BEE8-A64E639014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416817" cy="4974336"/>
          </a:xfrm>
        </p:spPr>
        <p:txBody>
          <a:bodyPr>
            <a:normAutofit/>
          </a:bodyPr>
          <a:lstStyle/>
          <a:p>
            <a:pPr algn="l"/>
            <a:r>
              <a:rPr lang="pt-BR" sz="1400" i="0" dirty="0">
                <a:solidFill>
                  <a:srgbClr val="3D464D"/>
                </a:solidFill>
                <a:effectLst/>
              </a:rPr>
              <a:t>Além da capacidade que um </a:t>
            </a:r>
            <a:r>
              <a:rPr lang="pt-BR" sz="1400" i="1" dirty="0">
                <a:solidFill>
                  <a:srgbClr val="3D464D"/>
                </a:solidFill>
                <a:effectLst/>
              </a:rPr>
              <a:t>Scrum Master</a:t>
            </a:r>
            <a:r>
              <a:rPr lang="pt-BR" sz="1400" i="0" dirty="0">
                <a:solidFill>
                  <a:srgbClr val="3D464D"/>
                </a:solidFill>
                <a:effectLst/>
              </a:rPr>
              <a:t> tem de ser um Líder Servidor, que tem como principal objetivo ajudar o próximo para que atinjam o resultado almejado, um </a:t>
            </a:r>
            <a:r>
              <a:rPr lang="pt-BR" sz="1400" i="1" dirty="0">
                <a:solidFill>
                  <a:srgbClr val="3D464D"/>
                </a:solidFill>
                <a:effectLst/>
              </a:rPr>
              <a:t>Scrum Master</a:t>
            </a:r>
            <a:r>
              <a:rPr lang="pt-BR" sz="1400" i="0" dirty="0">
                <a:solidFill>
                  <a:srgbClr val="3D464D"/>
                </a:solidFill>
                <a:effectLst/>
              </a:rPr>
              <a:t> tem muitas outras capacidades.</a:t>
            </a:r>
          </a:p>
          <a:p>
            <a:pPr algn="l"/>
            <a:r>
              <a:rPr lang="pt-BR" sz="1400" i="0" dirty="0">
                <a:solidFill>
                  <a:srgbClr val="3D464D"/>
                </a:solidFill>
                <a:effectLst/>
              </a:rPr>
              <a:t>Qual dessas características abaixo </a:t>
            </a:r>
            <a:r>
              <a:rPr lang="pt-BR" sz="1400" b="1" i="0" dirty="0">
                <a:solidFill>
                  <a:srgbClr val="3D464D"/>
                </a:solidFill>
                <a:effectLst/>
              </a:rPr>
              <a:t>NÃO</a:t>
            </a:r>
            <a:r>
              <a:rPr lang="pt-BR" sz="1400" i="0" dirty="0">
                <a:solidFill>
                  <a:srgbClr val="3D464D"/>
                </a:solidFill>
                <a:effectLst/>
              </a:rPr>
              <a:t> representam uma pessoa com papel de </a:t>
            </a:r>
            <a:r>
              <a:rPr lang="pt-BR" sz="1400" i="1" dirty="0">
                <a:solidFill>
                  <a:srgbClr val="3D464D"/>
                </a:solidFill>
                <a:effectLst/>
              </a:rPr>
              <a:t>Scrum Master</a:t>
            </a:r>
            <a:r>
              <a:rPr lang="pt-BR" sz="1400" i="0" dirty="0">
                <a:solidFill>
                  <a:srgbClr val="3D464D"/>
                </a:solidFill>
                <a:effectLst/>
              </a:rPr>
              <a:t>?</a:t>
            </a:r>
          </a:p>
          <a:p>
            <a:pPr algn="l"/>
            <a:r>
              <a:rPr lang="pt-BR" sz="1400" b="0" i="0" dirty="0">
                <a:solidFill>
                  <a:srgbClr val="83AD6D"/>
                </a:solidFill>
                <a:effectLst/>
              </a:rPr>
              <a:t>Prioriza o que será feito</a:t>
            </a:r>
            <a:endParaRPr lang="pt-BR" sz="1400" dirty="0">
              <a:solidFill>
                <a:srgbClr val="3D464D"/>
              </a:solidFill>
            </a:endParaRPr>
          </a:p>
          <a:p>
            <a:pPr algn="l"/>
            <a:r>
              <a:rPr lang="pt-BR" sz="1400" b="0" i="0" dirty="0">
                <a:solidFill>
                  <a:srgbClr val="767E85"/>
                </a:solidFill>
                <a:effectLst/>
              </a:rPr>
              <a:t>Esse é um papel de </a:t>
            </a:r>
            <a:r>
              <a:rPr lang="pt-BR" sz="1400" b="0" i="0" dirty="0" err="1">
                <a:solidFill>
                  <a:srgbClr val="767E85"/>
                </a:solidFill>
                <a:effectLst/>
              </a:rPr>
              <a:t>Product</a:t>
            </a:r>
            <a:r>
              <a:rPr lang="pt-BR" sz="1400" b="0" i="0" dirty="0">
                <a:solidFill>
                  <a:srgbClr val="767E85"/>
                </a:solidFill>
                <a:effectLst/>
              </a:rPr>
              <a:t> </a:t>
            </a:r>
            <a:r>
              <a:rPr lang="pt-BR" sz="1400" b="0" i="0" dirty="0" err="1">
                <a:solidFill>
                  <a:srgbClr val="767E85"/>
                </a:solidFill>
                <a:effectLst/>
              </a:rPr>
              <a:t>Owner</a:t>
            </a:r>
            <a:r>
              <a:rPr lang="pt-BR" sz="1400" b="0" i="0" dirty="0">
                <a:solidFill>
                  <a:srgbClr val="767E85"/>
                </a:solidFill>
                <a:effectLst/>
              </a:rPr>
              <a:t> e não de Scrum Master</a:t>
            </a:r>
            <a:endParaRPr lang="pt-BR" sz="1400" b="0" i="0" dirty="0">
              <a:solidFill>
                <a:srgbClr val="3D464D"/>
              </a:solidFill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8455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E864A-EAE7-7F4E-B512-7F1FCA67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Perguntas reflexivas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285279-6997-B4E6-E8AF-90B9FA5643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5198695" cy="5216983"/>
          </a:xfrm>
        </p:spPr>
        <p:txBody>
          <a:bodyPr>
            <a:normAutofit lnSpcReduction="10000"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Você deve ter notado que durante esse curso e cursos similares, existe sempre essas perguntas cujo objetivo é te colocar para refletir sobre um determinado assunto. Seja para se colocar em alguma situação, imaginar como resolveria um determinado problema etc.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O objetivo é que você sempre explore novas alternativas pensando com os próprios conhecimentos que possui e colocando-os em prática. Não há certo ou errado.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Esse é justamente o papel do coach e é uma das tarefas do Scrum Master. Fazer perguntas para o time que gere reflexão e faça com que as pessoas consigam chegar em suas próprias respostas.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Tente praticar isso com seus colegas de trabalho.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4C2FA9A-0BD9-3F22-F53A-557E50B5B569}"/>
              </a:ext>
            </a:extLst>
          </p:cNvPr>
          <p:cNvSpPr txBox="1">
            <a:spLocks/>
          </p:cNvSpPr>
          <p:nvPr/>
        </p:nvSpPr>
        <p:spPr>
          <a:xfrm>
            <a:off x="6218052" y="1435606"/>
            <a:ext cx="5198695" cy="521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b="1" dirty="0">
                <a:solidFill>
                  <a:srgbClr val="3D464D"/>
                </a:solidFill>
              </a:rPr>
              <a:t>Opinião do Instrutor: </a:t>
            </a:r>
          </a:p>
          <a:p>
            <a:pPr algn="l"/>
            <a:r>
              <a:rPr lang="pt-BR" sz="1500" b="0" i="0" dirty="0">
                <a:solidFill>
                  <a:srgbClr val="3D464D"/>
                </a:solidFill>
                <a:effectLst/>
              </a:rPr>
              <a:t>Pra quem não está acostumado, é difícil se adaptar a não dar respostas e sim fazer perguntas para ajudar as pessoas a refletirem e encontrarem as respostas. Mas esse é um processo engrandecedor.</a:t>
            </a:r>
          </a:p>
          <a:p>
            <a:pPr algn="l"/>
            <a:r>
              <a:rPr lang="pt-BR" sz="1500" b="0" i="0" dirty="0">
                <a:solidFill>
                  <a:srgbClr val="3D464D"/>
                </a:solidFill>
                <a:effectLst/>
              </a:rPr>
              <a:t>Você vai ensinar outras pessoas o processo de resolução de um problema, com ela mesma chegando à conclusão e de quebra também pode aprender muita coisa nova enquanto gera essas reflexões com as pessoas.</a:t>
            </a:r>
          </a:p>
          <a:p>
            <a:endParaRPr lang="pt-BR" sz="14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5177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0" y="2446749"/>
            <a:ext cx="11608904" cy="425885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Aprendemos que a pessoa no papel de Scrum Master é responsável por maximizar a eficiência do Scrum Team, promovendo e suportando o Scrum e ajudando a melhorar as interações existentes.</a:t>
            </a:r>
          </a:p>
          <a:p>
            <a:pPr algn="l"/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Essa pessoa possui algumas características principais:</a:t>
            </a: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- 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Líder servidor: 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tem como principal objetivo fazer com que as outras pessoas tenham sucesso.</a:t>
            </a: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- 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Coach: 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uma pessoa que consegue fazer perguntas que gerem reflexão.</a:t>
            </a: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- 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Facilitador: 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consegue organizar o trabalho.</a:t>
            </a: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- 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Professor: 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consegue ensinar para a equipe.</a:t>
            </a: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- 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Remove impedimentos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.</a:t>
            </a: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- 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Expert em </a:t>
            </a:r>
            <a:r>
              <a:rPr lang="pt-BR" sz="1600" b="1" i="0" dirty="0" err="1">
                <a:solidFill>
                  <a:srgbClr val="3D464D"/>
                </a:solidFill>
                <a:effectLst/>
                <a:latin typeface="+mn-lt"/>
              </a:rPr>
              <a:t>scrum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.</a:t>
            </a: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- 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Possui Social Skills: 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capacidade de conseguir conversar e interagir com outras pessoas.</a:t>
            </a:r>
            <a:b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- </a:t>
            </a:r>
            <a:r>
              <a:rPr lang="pt-BR" sz="1600" b="1" i="0" dirty="0">
                <a:solidFill>
                  <a:srgbClr val="3D464D"/>
                </a:solidFill>
                <a:effectLst/>
                <a:latin typeface="+mn-lt"/>
              </a:rPr>
              <a:t>Agente de mudanças: 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tem o objetivo de melhorar a organização, não apenas o </a:t>
            </a:r>
            <a:r>
              <a:rPr lang="pt-BR" sz="1600" b="0" i="0" dirty="0" err="1">
                <a:solidFill>
                  <a:srgbClr val="3D464D"/>
                </a:solidFill>
                <a:effectLst/>
                <a:latin typeface="+mn-lt"/>
              </a:rPr>
              <a:t>scrum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 </a:t>
            </a:r>
            <a:r>
              <a:rPr lang="pt-BR" sz="1600" b="0" i="0" dirty="0" err="1">
                <a:solidFill>
                  <a:srgbClr val="3D464D"/>
                </a:solidFill>
                <a:effectLst/>
                <a:latin typeface="+mn-lt"/>
              </a:rPr>
              <a:t>team</a:t>
            </a:r>
            <a:r>
              <a:rPr lang="pt-BR" sz="1600" b="0" i="0" dirty="0">
                <a:solidFill>
                  <a:srgbClr val="3D464D"/>
                </a:solidFill>
                <a:effectLst/>
                <a:latin typeface="+mn-lt"/>
              </a:rPr>
              <a:t>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7386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08. Times </a:t>
            </a:r>
            <a:r>
              <a:rPr lang="pt-BR" sz="2300" b="1" dirty="0" err="1">
                <a:solidFill>
                  <a:schemeClr val="bg1"/>
                </a:solidFill>
                <a:latin typeface="+mj-lt"/>
              </a:rPr>
              <a:t>Kanban</a:t>
            </a:r>
            <a:endParaRPr lang="pt-BR" sz="23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8383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33802-8CF3-5A6D-7B80-A53EEC1F3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Times </a:t>
            </a:r>
            <a:r>
              <a:rPr lang="pt-BR" dirty="0" err="1"/>
              <a:t>Kanban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5279F6-BF0E-8034-1B8E-189B2527B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99"/>
          <a:stretch/>
        </p:blipFill>
        <p:spPr>
          <a:xfrm>
            <a:off x="1842052" y="2106074"/>
            <a:ext cx="8507896" cy="440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70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C21F1-0485-4FEA-3760-F8309224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 Ágil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4466C61-A7E5-F891-C3AE-6C5B68D0F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12"/>
          <a:stretch/>
        </p:blipFill>
        <p:spPr>
          <a:xfrm>
            <a:off x="2207465" y="2020973"/>
            <a:ext cx="7777070" cy="408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19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BEBB6-9E6D-BE9E-2C59-00B3E426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saber mais: Indo a fundo em </a:t>
            </a:r>
            <a:r>
              <a:rPr lang="pt-BR" dirty="0" err="1"/>
              <a:t>Kanban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6F1DCC-9556-3EDF-B1F6-31330ADA2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pt-BR" sz="1400" b="0" i="0" dirty="0" err="1">
                <a:solidFill>
                  <a:srgbClr val="3D464D"/>
                </a:solidFill>
                <a:effectLst/>
              </a:rPr>
              <a:t>Kanban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é um tema extremamente rico dentro de agilidade. E é uma forma extremamente poderosa de visualizar e limitar o trabalho que está sendo feito por uma equipe.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Aqui na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Alura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você encontra cursos que ensinam detalhadamente o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Kanban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 e você pode inclusive começar </a:t>
            </a:r>
            <a:r>
              <a:rPr lang="pt-BR" sz="1400" b="0" i="0" dirty="0">
                <a:solidFill>
                  <a:srgbClr val="3D464D"/>
                </a:solidFill>
                <a:effectLst/>
                <a:hlinkClick r:id="rId2"/>
              </a:rPr>
              <a:t>por aqui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8245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0" y="2446749"/>
            <a:ext cx="11608904" cy="4258851"/>
          </a:xfrm>
        </p:spPr>
        <p:txBody>
          <a:bodyPr>
            <a:normAutofit/>
          </a:bodyPr>
          <a:lstStyle/>
          <a:p>
            <a:pPr algn="l"/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Kanban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é uma evolução de como organizar o trabalho de um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Scrum Team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, sem possuir alguns dos papéis obrigatórios de Scrum e com um foco grande em garantir a capacidade de trabalho.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É uma ferramenta interessante de se conhecer e explorar com mais detalhes para ver se sua aplicação é interessante para o seu ambiente organizacional.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O método </a:t>
            </a:r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Kanban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é constituído por tarefas e é dividido em 5 etapas: </a:t>
            </a:r>
            <a:r>
              <a:rPr lang="pt-BR" sz="1400" b="0" i="1" dirty="0">
                <a:solidFill>
                  <a:srgbClr val="3D464D"/>
                </a:solidFill>
                <a:effectLst/>
                <a:latin typeface="+mn-lt"/>
              </a:rPr>
              <a:t>documentação, prototipação, codificação, teste e entrega.</a:t>
            </a:r>
            <a:endParaRPr lang="pt-BR" sz="1400" b="0" i="0" dirty="0">
              <a:solidFill>
                <a:srgbClr val="3D464D"/>
              </a:solidFill>
              <a:effectLst/>
              <a:latin typeface="+mn-lt"/>
            </a:endParaRP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0921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1530" y="2446749"/>
            <a:ext cx="5632174" cy="4258851"/>
          </a:xfrm>
        </p:spPr>
        <p:txBody>
          <a:bodyPr>
            <a:normAutofit lnSpcReduction="10000"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Em cada uma das etapas são afixados </a:t>
            </a:r>
            <a:r>
              <a:rPr lang="pt-BR" sz="1400" b="0" i="0" dirty="0" err="1">
                <a:solidFill>
                  <a:srgbClr val="3D464D"/>
                </a:solidFill>
                <a:effectLst/>
                <a:latin typeface="+mn-lt"/>
              </a:rPr>
              <a:t>post-its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, que costumam conter uma breve explicação da tarefa. Um determinado grupo de pessoas atuam em cada etapa, podendo ser uma, duas, ou até mais.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Temos os papéis opcionais dentro da ferramenta </a:t>
            </a:r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Kanban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que são: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Service Delivery Manager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é a pessoa que garante que os itens não fiquem parados, tem papel de facilitador no fluxo de mudanças e melhorias.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Service </a:t>
            </a:r>
            <a:r>
              <a:rPr lang="pt-BR" sz="1400" b="1" i="0" dirty="0" err="1">
                <a:solidFill>
                  <a:srgbClr val="3D464D"/>
                </a:solidFill>
                <a:effectLst/>
                <a:latin typeface="+mn-lt"/>
              </a:rPr>
              <a:t>Request</a:t>
            </a:r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 Manager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tem como papel principal fazer a ordenação e papel dos itens, qual item terá maior impacto e retorno de investimento.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DABD68-5425-85BA-3392-C335175D3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93" y="3137899"/>
            <a:ext cx="54292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475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0" y="2446749"/>
            <a:ext cx="11608904" cy="4258851"/>
          </a:xfrm>
        </p:spPr>
        <p:txBody>
          <a:bodyPr>
            <a:normAutofit/>
          </a:bodyPr>
          <a:lstStyle/>
          <a:p>
            <a:pPr algn="l"/>
            <a:r>
              <a:rPr lang="pt-BR" sz="1200" b="1" dirty="0">
                <a:solidFill>
                  <a:srgbClr val="3D464D"/>
                </a:solidFill>
                <a:latin typeface="+mn-lt"/>
              </a:rPr>
              <a:t>Equipe ágil </a:t>
            </a:r>
            <a:br>
              <a:rPr lang="pt-BR" sz="1200" b="1" dirty="0">
                <a:solidFill>
                  <a:srgbClr val="3D464D"/>
                </a:solidFill>
                <a:latin typeface="+mn-lt"/>
              </a:rPr>
            </a:br>
            <a:r>
              <a:rPr lang="pt-BR" sz="1200" b="1" dirty="0">
                <a:solidFill>
                  <a:srgbClr val="3D464D"/>
                </a:solidFill>
                <a:latin typeface="+mn-lt"/>
              </a:rPr>
              <a:t>- </a:t>
            </a:r>
            <a:r>
              <a:rPr lang="pt-BR" sz="1200" dirty="0">
                <a:solidFill>
                  <a:srgbClr val="3D464D"/>
                </a:solidFill>
                <a:latin typeface="+mn-lt"/>
              </a:rPr>
              <a:t>Di</a:t>
            </a:r>
            <a:r>
              <a:rPr lang="pt-BR" sz="1200" b="0" i="0" dirty="0">
                <a:solidFill>
                  <a:srgbClr val="3D464D"/>
                </a:solidFill>
                <a:effectLst/>
                <a:latin typeface="+mn-lt"/>
              </a:rPr>
              <a:t>ferenciação entre uma </a:t>
            </a:r>
            <a:r>
              <a:rPr lang="pt-BR" sz="1200" b="1" i="1" dirty="0">
                <a:solidFill>
                  <a:srgbClr val="3D464D"/>
                </a:solidFill>
                <a:effectLst/>
                <a:latin typeface="+mn-lt"/>
              </a:rPr>
              <a:t>equipe cascata </a:t>
            </a:r>
            <a:r>
              <a:rPr lang="pt-BR" sz="1200" b="0" i="0" dirty="0">
                <a:solidFill>
                  <a:srgbClr val="3D464D"/>
                </a:solidFill>
                <a:effectLst/>
                <a:latin typeface="+mn-lt"/>
              </a:rPr>
              <a:t>e uma </a:t>
            </a:r>
            <a:r>
              <a:rPr lang="pt-BR" sz="1200" b="1" i="1" dirty="0">
                <a:solidFill>
                  <a:srgbClr val="3D464D"/>
                </a:solidFill>
                <a:effectLst/>
                <a:latin typeface="+mn-lt"/>
              </a:rPr>
              <a:t>equipe ágil. </a:t>
            </a:r>
            <a:br>
              <a:rPr lang="pt-BR" sz="1200" dirty="0">
                <a:solidFill>
                  <a:srgbClr val="3D464D"/>
                </a:solidFill>
                <a:latin typeface="+mn-lt"/>
              </a:rPr>
            </a:br>
            <a:r>
              <a:rPr lang="pt-BR" sz="1200" dirty="0">
                <a:solidFill>
                  <a:srgbClr val="3D464D"/>
                </a:solidFill>
                <a:latin typeface="+mn-lt"/>
              </a:rPr>
              <a:t>- </a:t>
            </a:r>
            <a:r>
              <a:rPr lang="pt-BR" sz="1200" b="1" i="1" dirty="0">
                <a:solidFill>
                  <a:srgbClr val="3D464D"/>
                </a:solidFill>
                <a:latin typeface="+mn-lt"/>
              </a:rPr>
              <a:t>Abordagem multidisciplinar </a:t>
            </a:r>
            <a:r>
              <a:rPr lang="pt-BR" sz="1200" dirty="0">
                <a:solidFill>
                  <a:srgbClr val="3D464D"/>
                </a:solidFill>
                <a:latin typeface="+mn-lt"/>
              </a:rPr>
              <a:t>ajuda a resolver problemas. </a:t>
            </a:r>
            <a:br>
              <a:rPr lang="pt-BR" sz="1200" dirty="0">
                <a:solidFill>
                  <a:srgbClr val="3D464D"/>
                </a:solidFill>
                <a:latin typeface="+mn-lt"/>
              </a:rPr>
            </a:br>
            <a:r>
              <a:rPr lang="pt-BR" sz="1200" dirty="0">
                <a:solidFill>
                  <a:srgbClr val="3D464D"/>
                </a:solidFill>
                <a:latin typeface="+mn-lt"/>
              </a:rPr>
              <a:t>- Pirâmide Patrick: problemas </a:t>
            </a:r>
            <a:r>
              <a:rPr lang="pt-BR" sz="1200" b="1" i="1" dirty="0">
                <a:solidFill>
                  <a:srgbClr val="3D464D"/>
                </a:solidFill>
                <a:latin typeface="+mn-lt"/>
              </a:rPr>
              <a:t>como falta de confiança</a:t>
            </a:r>
            <a:r>
              <a:rPr lang="pt-BR" sz="1200" dirty="0">
                <a:solidFill>
                  <a:srgbClr val="3D464D"/>
                </a:solidFill>
                <a:latin typeface="+mn-lt"/>
              </a:rPr>
              <a:t>, </a:t>
            </a:r>
            <a:r>
              <a:rPr lang="pt-BR" sz="1200" b="1" i="1" dirty="0">
                <a:solidFill>
                  <a:srgbClr val="3D464D"/>
                </a:solidFill>
                <a:latin typeface="+mn-lt"/>
              </a:rPr>
              <a:t>falta de compromisso</a:t>
            </a:r>
            <a:r>
              <a:rPr lang="pt-BR" sz="1200" dirty="0">
                <a:solidFill>
                  <a:srgbClr val="3D464D"/>
                </a:solidFill>
                <a:latin typeface="+mn-lt"/>
              </a:rPr>
              <a:t>, </a:t>
            </a:r>
            <a:r>
              <a:rPr lang="pt-BR" sz="1200" b="1" i="1" dirty="0">
                <a:solidFill>
                  <a:srgbClr val="3D464D"/>
                </a:solidFill>
                <a:latin typeface="+mn-lt"/>
              </a:rPr>
              <a:t>fuga de responsabilidade </a:t>
            </a:r>
            <a:r>
              <a:rPr lang="pt-BR" sz="1200" dirty="0">
                <a:solidFill>
                  <a:srgbClr val="3D464D"/>
                </a:solidFill>
                <a:latin typeface="+mn-lt"/>
              </a:rPr>
              <a:t>e a</a:t>
            </a:r>
            <a:r>
              <a:rPr lang="pt-BR" sz="1200" b="1" i="1" dirty="0">
                <a:solidFill>
                  <a:srgbClr val="3D464D"/>
                </a:solidFill>
                <a:latin typeface="+mn-lt"/>
              </a:rPr>
              <a:t> desatenção </a:t>
            </a:r>
            <a:r>
              <a:rPr lang="pt-BR" sz="1200" dirty="0">
                <a:solidFill>
                  <a:srgbClr val="3D464D"/>
                </a:solidFill>
                <a:latin typeface="+mn-lt"/>
              </a:rPr>
              <a:t>ao resultado são mitigados ao trabalhar numa equipe ágil. </a:t>
            </a:r>
            <a:br>
              <a:rPr lang="pt-BR" sz="1200" dirty="0">
                <a:solidFill>
                  <a:srgbClr val="3D464D"/>
                </a:solidFill>
                <a:latin typeface="+mn-lt"/>
              </a:rPr>
            </a:br>
            <a:br>
              <a:rPr lang="pt-BR" sz="1200" dirty="0">
                <a:solidFill>
                  <a:srgbClr val="3D464D"/>
                </a:solidFill>
                <a:latin typeface="+mn-lt"/>
              </a:rPr>
            </a:br>
            <a:r>
              <a:rPr lang="pt-BR" sz="1200" b="1" dirty="0">
                <a:solidFill>
                  <a:srgbClr val="3D464D"/>
                </a:solidFill>
                <a:latin typeface="+mn-lt"/>
              </a:rPr>
              <a:t>Auto organização</a:t>
            </a:r>
            <a:br>
              <a:rPr lang="pt-BR" sz="1200" dirty="0">
                <a:solidFill>
                  <a:srgbClr val="3D464D"/>
                </a:solidFill>
                <a:latin typeface="+mn-lt"/>
              </a:rPr>
            </a:br>
            <a:r>
              <a:rPr lang="pt-BR" sz="1200" dirty="0">
                <a:solidFill>
                  <a:srgbClr val="3D464D"/>
                </a:solidFill>
                <a:latin typeface="+mn-lt"/>
              </a:rPr>
              <a:t>- </a:t>
            </a:r>
            <a:r>
              <a:rPr lang="pt-BR" sz="1200" b="1" i="1" dirty="0">
                <a:solidFill>
                  <a:srgbClr val="3D464D"/>
                </a:solidFill>
                <a:latin typeface="+mn-lt"/>
              </a:rPr>
              <a:t>Objetivo compartilhado</a:t>
            </a:r>
            <a:r>
              <a:rPr lang="pt-BR" sz="1200" dirty="0">
                <a:solidFill>
                  <a:srgbClr val="3D464D"/>
                </a:solidFill>
                <a:latin typeface="+mn-lt"/>
              </a:rPr>
              <a:t>,</a:t>
            </a:r>
            <a:r>
              <a:rPr lang="pt-BR" sz="1200" b="1" i="1" dirty="0">
                <a:solidFill>
                  <a:srgbClr val="3D464D"/>
                </a:solidFill>
                <a:latin typeface="+mn-lt"/>
              </a:rPr>
              <a:t> </a:t>
            </a:r>
            <a:r>
              <a:rPr lang="pt-BR" sz="1200" b="1" i="1" dirty="0" err="1">
                <a:solidFill>
                  <a:srgbClr val="3D464D"/>
                </a:solidFill>
                <a:latin typeface="+mn-lt"/>
              </a:rPr>
              <a:t>timebox</a:t>
            </a:r>
            <a:r>
              <a:rPr lang="pt-BR" sz="1200" b="1" i="1" dirty="0">
                <a:solidFill>
                  <a:srgbClr val="3D464D"/>
                </a:solidFill>
                <a:latin typeface="+mn-lt"/>
              </a:rPr>
              <a:t> </a:t>
            </a:r>
            <a:r>
              <a:rPr lang="pt-BR" sz="1200" dirty="0">
                <a:solidFill>
                  <a:srgbClr val="3D464D"/>
                </a:solidFill>
                <a:latin typeface="+mn-lt"/>
              </a:rPr>
              <a:t>e </a:t>
            </a:r>
            <a:r>
              <a:rPr lang="pt-BR" sz="1200" b="1" i="1" dirty="0">
                <a:solidFill>
                  <a:srgbClr val="3D464D"/>
                </a:solidFill>
                <a:latin typeface="+mn-lt"/>
              </a:rPr>
              <a:t>conjunto de restrições </a:t>
            </a:r>
            <a:r>
              <a:rPr lang="pt-BR" sz="1200" dirty="0">
                <a:solidFill>
                  <a:srgbClr val="3D464D"/>
                </a:solidFill>
                <a:latin typeface="+mn-lt"/>
              </a:rPr>
              <a:t>ajuda a prover condições para que equipes se auto organizem. </a:t>
            </a:r>
            <a:br>
              <a:rPr lang="pt-BR" sz="1200" dirty="0">
                <a:solidFill>
                  <a:srgbClr val="3D464D"/>
                </a:solidFill>
                <a:latin typeface="+mn-lt"/>
              </a:rPr>
            </a:br>
            <a:r>
              <a:rPr lang="pt-BR" sz="1200" dirty="0">
                <a:solidFill>
                  <a:srgbClr val="3D464D"/>
                </a:solidFill>
                <a:latin typeface="+mn-lt"/>
              </a:rPr>
              <a:t>- Bill Gates: foca no problema pra criar </a:t>
            </a:r>
            <a:r>
              <a:rPr lang="pt-BR" sz="1200" b="1" i="1" dirty="0">
                <a:solidFill>
                  <a:srgbClr val="3D464D"/>
                </a:solidFill>
                <a:latin typeface="+mn-lt"/>
              </a:rPr>
              <a:t>objetivo compartilhado </a:t>
            </a:r>
            <a:r>
              <a:rPr lang="pt-BR" sz="1200" dirty="0">
                <a:solidFill>
                  <a:srgbClr val="3D464D"/>
                </a:solidFill>
                <a:latin typeface="+mn-lt"/>
              </a:rPr>
              <a:t>e fornece </a:t>
            </a:r>
            <a:r>
              <a:rPr lang="pt-BR" sz="1200" b="1" i="1" dirty="0">
                <a:solidFill>
                  <a:srgbClr val="3D464D"/>
                </a:solidFill>
                <a:latin typeface="+mn-lt"/>
              </a:rPr>
              <a:t>restrições </a:t>
            </a:r>
            <a:r>
              <a:rPr lang="pt-BR" sz="1200" dirty="0">
                <a:solidFill>
                  <a:srgbClr val="3D464D"/>
                </a:solidFill>
                <a:latin typeface="+mn-lt"/>
              </a:rPr>
              <a:t>proporcionando um ambiente onde a inovação acontece de forma mais natural. </a:t>
            </a:r>
          </a:p>
          <a:p>
            <a:pPr algn="l"/>
            <a:r>
              <a:rPr lang="pt-BR" sz="1200" b="1" dirty="0">
                <a:solidFill>
                  <a:srgbClr val="3D464D"/>
                </a:solidFill>
                <a:latin typeface="+mn-lt"/>
              </a:rPr>
              <a:t>Tipos de equipe</a:t>
            </a:r>
            <a:br>
              <a:rPr lang="pt-BR" sz="1200" dirty="0">
                <a:solidFill>
                  <a:srgbClr val="3D464D"/>
                </a:solidFill>
                <a:latin typeface="+mn-lt"/>
              </a:rPr>
            </a:br>
            <a:r>
              <a:rPr lang="pt-BR" sz="1200" dirty="0">
                <a:solidFill>
                  <a:srgbClr val="3D464D"/>
                </a:solidFill>
                <a:latin typeface="+mn-lt"/>
              </a:rPr>
              <a:t>- Equipes divididas por </a:t>
            </a:r>
            <a:r>
              <a:rPr lang="pt-BR" sz="1200" b="1" i="1" dirty="0">
                <a:solidFill>
                  <a:srgbClr val="3D464D"/>
                </a:solidFill>
                <a:latin typeface="+mn-lt"/>
              </a:rPr>
              <a:t>funcionalidade</a:t>
            </a:r>
            <a:r>
              <a:rPr lang="pt-BR" sz="1200" dirty="0">
                <a:solidFill>
                  <a:srgbClr val="3D464D"/>
                </a:solidFill>
                <a:latin typeface="+mn-lt"/>
              </a:rPr>
              <a:t>: compartilham boa parte do código e precisam sincronizar quem mexe em o que. </a:t>
            </a:r>
            <a:br>
              <a:rPr lang="pt-BR" sz="1200" dirty="0">
                <a:solidFill>
                  <a:srgbClr val="3D464D"/>
                </a:solidFill>
                <a:latin typeface="+mn-lt"/>
              </a:rPr>
            </a:br>
            <a:r>
              <a:rPr lang="pt-BR" sz="1200" dirty="0">
                <a:solidFill>
                  <a:srgbClr val="3D464D"/>
                </a:solidFill>
                <a:latin typeface="+mn-lt"/>
              </a:rPr>
              <a:t>- Equipes organizadas por </a:t>
            </a:r>
            <a:r>
              <a:rPr lang="pt-BR" sz="1200" b="1" i="1" dirty="0">
                <a:solidFill>
                  <a:srgbClr val="3D464D"/>
                </a:solidFill>
                <a:latin typeface="+mn-lt"/>
              </a:rPr>
              <a:t>componentes</a:t>
            </a:r>
            <a:r>
              <a:rPr lang="pt-BR" sz="1200" dirty="0">
                <a:solidFill>
                  <a:srgbClr val="3D464D"/>
                </a:solidFill>
                <a:latin typeface="+mn-lt"/>
              </a:rPr>
              <a:t>: trabalham na mesma funcionalidade mas em componentes separados e precisam avaliar impactos ao fazer merge do código</a:t>
            </a:r>
            <a:br>
              <a:rPr lang="pt-BR" sz="1200" dirty="0">
                <a:solidFill>
                  <a:srgbClr val="3D464D"/>
                </a:solidFill>
                <a:latin typeface="+mn-lt"/>
              </a:rPr>
            </a:br>
            <a:r>
              <a:rPr lang="pt-BR" sz="1200" dirty="0">
                <a:solidFill>
                  <a:srgbClr val="3D464D"/>
                </a:solidFill>
                <a:latin typeface="+mn-lt"/>
              </a:rPr>
              <a:t>- Equipes focadas na </a:t>
            </a:r>
            <a:r>
              <a:rPr lang="pt-BR" sz="1200" b="1" i="1" dirty="0">
                <a:solidFill>
                  <a:srgbClr val="3D464D"/>
                </a:solidFill>
                <a:latin typeface="+mn-lt"/>
              </a:rPr>
              <a:t>jornada do cliente</a:t>
            </a:r>
            <a:r>
              <a:rPr lang="pt-BR" sz="1200" dirty="0">
                <a:solidFill>
                  <a:srgbClr val="3D464D"/>
                </a:solidFill>
                <a:latin typeface="+mn-lt"/>
              </a:rPr>
              <a:t>: Focam em grupos específicos de clientes e do percurso que esses clientes fazem do ponto onde eles começam a ter contato com a aplicação até o ponto em que deixam de ter contato com a aplicação. </a:t>
            </a:r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6866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0" y="2446749"/>
            <a:ext cx="11608904" cy="4258851"/>
          </a:xfrm>
        </p:spPr>
        <p:txBody>
          <a:bodyPr>
            <a:normAutofit/>
          </a:bodyPr>
          <a:lstStyle/>
          <a:p>
            <a:pPr algn="l"/>
            <a:r>
              <a:rPr lang="pt-BR" sz="1100" b="1" dirty="0">
                <a:solidFill>
                  <a:srgbClr val="3D464D"/>
                </a:solidFill>
                <a:latin typeface="+mn-lt"/>
              </a:rPr>
              <a:t>3 papéis da equipe SCRUM e foco que cada um tem:  </a:t>
            </a:r>
            <a:r>
              <a:rPr lang="pt-BR" sz="1100" b="1" dirty="0" err="1">
                <a:solidFill>
                  <a:srgbClr val="3D464D"/>
                </a:solidFill>
                <a:latin typeface="+mn-lt"/>
              </a:rPr>
              <a:t>Product</a:t>
            </a:r>
            <a:r>
              <a:rPr lang="pt-BR" sz="1100" b="1" dirty="0">
                <a:solidFill>
                  <a:srgbClr val="3D464D"/>
                </a:solidFill>
                <a:latin typeface="+mn-lt"/>
              </a:rPr>
              <a:t> </a:t>
            </a:r>
            <a:r>
              <a:rPr lang="pt-BR" sz="1100" b="1" dirty="0" err="1">
                <a:solidFill>
                  <a:srgbClr val="3D464D"/>
                </a:solidFill>
                <a:latin typeface="+mn-lt"/>
              </a:rPr>
              <a:t>Owner</a:t>
            </a:r>
            <a:r>
              <a:rPr lang="pt-BR" sz="1100" b="1" dirty="0">
                <a:solidFill>
                  <a:srgbClr val="3D464D"/>
                </a:solidFill>
                <a:latin typeface="+mn-lt"/>
              </a:rPr>
              <a:t>: </a:t>
            </a:r>
            <a:r>
              <a:rPr lang="pt-BR" sz="1100" dirty="0">
                <a:solidFill>
                  <a:srgbClr val="3D464D"/>
                </a:solidFill>
                <a:latin typeface="+mn-lt"/>
              </a:rPr>
              <a:t>Eficácia; </a:t>
            </a:r>
            <a:r>
              <a:rPr lang="pt-BR" sz="1100" b="1" dirty="0" err="1">
                <a:solidFill>
                  <a:srgbClr val="3D464D"/>
                </a:solidFill>
                <a:latin typeface="+mn-lt"/>
              </a:rPr>
              <a:t>Dev</a:t>
            </a:r>
            <a:r>
              <a:rPr lang="pt-BR" sz="1100" b="1" dirty="0">
                <a:solidFill>
                  <a:srgbClr val="3D464D"/>
                </a:solidFill>
                <a:latin typeface="+mn-lt"/>
              </a:rPr>
              <a:t> Team: </a:t>
            </a:r>
            <a:r>
              <a:rPr lang="pt-BR" sz="1100" dirty="0">
                <a:solidFill>
                  <a:srgbClr val="3D464D"/>
                </a:solidFill>
                <a:latin typeface="+mn-lt"/>
              </a:rPr>
              <a:t>Qualidade</a:t>
            </a:r>
            <a:r>
              <a:rPr lang="pt-BR" sz="1100" b="1" dirty="0">
                <a:solidFill>
                  <a:srgbClr val="3D464D"/>
                </a:solidFill>
                <a:latin typeface="+mn-lt"/>
              </a:rPr>
              <a:t>; Scrum Master: </a:t>
            </a:r>
            <a:r>
              <a:rPr lang="pt-BR" sz="1100" dirty="0">
                <a:solidFill>
                  <a:srgbClr val="3D464D"/>
                </a:solidFill>
                <a:latin typeface="+mn-lt"/>
              </a:rPr>
              <a:t>Eficiência </a:t>
            </a:r>
          </a:p>
          <a:p>
            <a:pPr algn="l"/>
            <a:r>
              <a:rPr lang="pt-BR" sz="1100" b="1" dirty="0" err="1">
                <a:solidFill>
                  <a:srgbClr val="3D464D"/>
                </a:solidFill>
                <a:latin typeface="+mn-lt"/>
              </a:rPr>
              <a:t>Product</a:t>
            </a:r>
            <a:r>
              <a:rPr lang="pt-BR" sz="1100" b="1" dirty="0">
                <a:solidFill>
                  <a:srgbClr val="3D464D"/>
                </a:solidFill>
                <a:latin typeface="+mn-lt"/>
              </a:rPr>
              <a:t> </a:t>
            </a:r>
            <a:r>
              <a:rPr lang="pt-BR" sz="1100" b="1" dirty="0" err="1">
                <a:solidFill>
                  <a:srgbClr val="3D464D"/>
                </a:solidFill>
                <a:latin typeface="+mn-lt"/>
              </a:rPr>
              <a:t>Owner</a:t>
            </a:r>
            <a:r>
              <a:rPr lang="pt-BR" sz="1100" b="1" dirty="0">
                <a:solidFill>
                  <a:srgbClr val="3D464D"/>
                </a:solidFill>
                <a:latin typeface="+mn-lt"/>
              </a:rPr>
              <a:t> </a:t>
            </a:r>
            <a:br>
              <a:rPr lang="pt-BR" sz="1100" b="1" dirty="0">
                <a:solidFill>
                  <a:srgbClr val="3D464D"/>
                </a:solidFill>
                <a:latin typeface="+mn-lt"/>
              </a:rPr>
            </a:br>
            <a:r>
              <a:rPr lang="pt-BR" sz="1100" dirty="0">
                <a:solidFill>
                  <a:srgbClr val="3D464D"/>
                </a:solidFill>
                <a:latin typeface="+mn-lt"/>
              </a:rPr>
              <a:t>- Opera no nível operacional, tático e estratégico com o objetivo de maximizar o valor de negócio </a:t>
            </a:r>
            <a:br>
              <a:rPr lang="pt-BR" sz="1100" dirty="0">
                <a:solidFill>
                  <a:srgbClr val="3D464D"/>
                </a:solidFill>
                <a:latin typeface="+mn-lt"/>
              </a:rPr>
            </a:br>
            <a:r>
              <a:rPr lang="pt-BR" sz="1100" dirty="0">
                <a:solidFill>
                  <a:srgbClr val="3D464D"/>
                </a:solidFill>
                <a:latin typeface="+mn-lt"/>
              </a:rPr>
              <a:t>- Trabalha em três sprints: anterior, atual e na próxima. </a:t>
            </a:r>
            <a:br>
              <a:rPr lang="pt-BR" sz="1100" dirty="0">
                <a:solidFill>
                  <a:srgbClr val="3D464D"/>
                </a:solidFill>
                <a:latin typeface="+mn-lt"/>
              </a:rPr>
            </a:br>
            <a:r>
              <a:rPr lang="pt-BR" sz="1100" dirty="0">
                <a:solidFill>
                  <a:srgbClr val="3D464D"/>
                </a:solidFill>
                <a:latin typeface="+mn-lt"/>
              </a:rPr>
              <a:t>- Um bom </a:t>
            </a:r>
            <a:r>
              <a:rPr lang="pt-BR" sz="1100" dirty="0" err="1">
                <a:solidFill>
                  <a:srgbClr val="3D464D"/>
                </a:solidFill>
                <a:latin typeface="+mn-lt"/>
              </a:rPr>
              <a:t>product</a:t>
            </a:r>
            <a:r>
              <a:rPr lang="pt-BR" sz="1100" dirty="0">
                <a:solidFill>
                  <a:srgbClr val="3D464D"/>
                </a:solidFill>
                <a:latin typeface="+mn-lt"/>
              </a:rPr>
              <a:t> </a:t>
            </a:r>
            <a:r>
              <a:rPr lang="pt-BR" sz="1100" dirty="0" err="1">
                <a:solidFill>
                  <a:srgbClr val="3D464D"/>
                </a:solidFill>
                <a:latin typeface="+mn-lt"/>
              </a:rPr>
              <a:t>owner</a:t>
            </a:r>
            <a:r>
              <a:rPr lang="pt-BR" sz="1100" dirty="0">
                <a:solidFill>
                  <a:srgbClr val="3D464D"/>
                </a:solidFill>
                <a:latin typeface="+mn-lt"/>
              </a:rPr>
              <a:t> precisa ser </a:t>
            </a:r>
            <a:r>
              <a:rPr lang="pt-BR" sz="1100" dirty="0" err="1">
                <a:solidFill>
                  <a:srgbClr val="3D464D"/>
                </a:solidFill>
                <a:latin typeface="+mn-lt"/>
              </a:rPr>
              <a:t>product</a:t>
            </a:r>
            <a:r>
              <a:rPr lang="pt-BR" sz="1100" dirty="0">
                <a:solidFill>
                  <a:srgbClr val="3D464D"/>
                </a:solidFill>
                <a:latin typeface="+mn-lt"/>
              </a:rPr>
              <a:t> e </a:t>
            </a:r>
            <a:r>
              <a:rPr lang="pt-BR" sz="1100" dirty="0" err="1">
                <a:solidFill>
                  <a:srgbClr val="3D464D"/>
                </a:solidFill>
                <a:latin typeface="+mn-lt"/>
              </a:rPr>
              <a:t>owner</a:t>
            </a:r>
            <a:endParaRPr lang="pt-BR" sz="1100" dirty="0">
              <a:solidFill>
                <a:srgbClr val="3D464D"/>
              </a:solidFill>
              <a:latin typeface="+mn-lt"/>
            </a:endParaRPr>
          </a:p>
          <a:p>
            <a:pPr algn="l"/>
            <a:r>
              <a:rPr lang="pt-BR" sz="1100" b="1" dirty="0" err="1">
                <a:solidFill>
                  <a:srgbClr val="3D464D"/>
                </a:solidFill>
                <a:latin typeface="+mn-lt"/>
              </a:rPr>
              <a:t>Dev</a:t>
            </a:r>
            <a:r>
              <a:rPr lang="pt-BR" sz="1100" b="1" dirty="0">
                <a:solidFill>
                  <a:srgbClr val="3D464D"/>
                </a:solidFill>
                <a:latin typeface="+mn-lt"/>
              </a:rPr>
              <a:t> Team </a:t>
            </a:r>
            <a:br>
              <a:rPr lang="pt-BR" sz="1100" b="1" dirty="0">
                <a:solidFill>
                  <a:srgbClr val="3D464D"/>
                </a:solidFill>
                <a:latin typeface="+mn-lt"/>
              </a:rPr>
            </a:br>
            <a:r>
              <a:rPr lang="pt-BR" sz="1100" dirty="0">
                <a:solidFill>
                  <a:srgbClr val="3D464D"/>
                </a:solidFill>
                <a:latin typeface="+mn-lt"/>
              </a:rPr>
              <a:t>- Equipe de Desenvolvimento segundo o Scrum: deve ter de 3 a 9 pessoas. </a:t>
            </a:r>
            <a:br>
              <a:rPr lang="pt-BR" sz="1100" dirty="0">
                <a:solidFill>
                  <a:srgbClr val="3D464D"/>
                </a:solidFill>
                <a:latin typeface="+mn-lt"/>
              </a:rPr>
            </a:br>
            <a:r>
              <a:rPr lang="pt-BR" sz="1100" dirty="0">
                <a:solidFill>
                  <a:srgbClr val="3D464D"/>
                </a:solidFill>
                <a:latin typeface="+mn-lt"/>
              </a:rPr>
              <a:t>- </a:t>
            </a:r>
            <a:r>
              <a:rPr lang="pt-BR" sz="1100" b="1" i="1" dirty="0">
                <a:solidFill>
                  <a:srgbClr val="3D464D"/>
                </a:solidFill>
                <a:latin typeface="+mn-lt"/>
              </a:rPr>
              <a:t>Perfil T: </a:t>
            </a:r>
            <a:r>
              <a:rPr lang="pt-BR" sz="1100" dirty="0">
                <a:solidFill>
                  <a:srgbClr val="3D464D"/>
                </a:solidFill>
                <a:latin typeface="+mn-lt"/>
              </a:rPr>
              <a:t>Ter uma habilidade principal e outras adjacentes </a:t>
            </a:r>
            <a:br>
              <a:rPr lang="pt-BR" sz="1100" dirty="0">
                <a:solidFill>
                  <a:srgbClr val="3D464D"/>
                </a:solidFill>
                <a:latin typeface="+mn-lt"/>
              </a:rPr>
            </a:br>
            <a:r>
              <a:rPr lang="pt-BR" sz="1100" dirty="0">
                <a:solidFill>
                  <a:srgbClr val="3D464D"/>
                </a:solidFill>
                <a:latin typeface="+mn-lt"/>
              </a:rPr>
              <a:t>- Ter pessoas com perfil T complementares para promover o aprendizado dentro da equipe</a:t>
            </a:r>
            <a:br>
              <a:rPr lang="pt-BR" sz="1100" dirty="0">
                <a:solidFill>
                  <a:srgbClr val="3D464D"/>
                </a:solidFill>
                <a:latin typeface="+mn-lt"/>
              </a:rPr>
            </a:br>
            <a:r>
              <a:rPr lang="pt-BR" sz="1100" dirty="0">
                <a:solidFill>
                  <a:srgbClr val="3D464D"/>
                </a:solidFill>
                <a:latin typeface="+mn-lt"/>
              </a:rPr>
              <a:t>- </a:t>
            </a:r>
            <a:r>
              <a:rPr lang="pt-BR" sz="1100" b="1" i="1" dirty="0" err="1">
                <a:solidFill>
                  <a:srgbClr val="3D464D"/>
                </a:solidFill>
                <a:latin typeface="+mn-lt"/>
              </a:rPr>
              <a:t>Truck</a:t>
            </a:r>
            <a:r>
              <a:rPr lang="pt-BR" sz="1100" b="1" i="1" dirty="0">
                <a:solidFill>
                  <a:srgbClr val="3D464D"/>
                </a:solidFill>
                <a:latin typeface="+mn-lt"/>
              </a:rPr>
              <a:t> fator</a:t>
            </a:r>
            <a:r>
              <a:rPr lang="pt-BR" sz="1100" dirty="0">
                <a:solidFill>
                  <a:srgbClr val="3D464D"/>
                </a:solidFill>
                <a:latin typeface="+mn-lt"/>
              </a:rPr>
              <a:t>: relacionado ao perfil T para evitar de ter alguma skill ou necessidade na mão de uma única pessoa dentro da equipe. </a:t>
            </a:r>
          </a:p>
          <a:p>
            <a:pPr algn="l"/>
            <a:r>
              <a:rPr lang="pt-BR" sz="1100" b="1" dirty="0">
                <a:solidFill>
                  <a:srgbClr val="3D464D"/>
                </a:solidFill>
                <a:latin typeface="+mn-lt"/>
              </a:rPr>
              <a:t>Scrum Master: </a:t>
            </a:r>
            <a:br>
              <a:rPr lang="pt-BR" sz="1100" dirty="0">
                <a:solidFill>
                  <a:srgbClr val="3D464D"/>
                </a:solidFill>
                <a:latin typeface="+mn-lt"/>
              </a:rPr>
            </a:br>
            <a:r>
              <a:rPr lang="pt-BR" sz="1100" dirty="0">
                <a:solidFill>
                  <a:srgbClr val="3D464D"/>
                </a:solidFill>
                <a:latin typeface="+mn-lt"/>
              </a:rPr>
              <a:t>- Características: líder servidor, professor, responsável por remover impedimentos e outras para que ele seja um agente de mudanças. </a:t>
            </a:r>
          </a:p>
          <a:p>
            <a:pPr algn="l"/>
            <a:endParaRPr lang="pt-BR" sz="1200" dirty="0">
              <a:solidFill>
                <a:srgbClr val="3D464D"/>
              </a:solidFill>
              <a:latin typeface="+mn-lt"/>
            </a:endParaRPr>
          </a:p>
          <a:p>
            <a:pPr algn="l"/>
            <a:endParaRPr lang="pt-BR" sz="1200" dirty="0">
              <a:solidFill>
                <a:srgbClr val="3D464D"/>
              </a:solidFill>
              <a:latin typeface="+mn-lt"/>
            </a:endParaRPr>
          </a:p>
          <a:p>
            <a:pPr algn="l"/>
            <a:endParaRPr lang="pt-BR" sz="1200" dirty="0">
              <a:solidFill>
                <a:srgbClr val="3D464D"/>
              </a:solidFill>
              <a:latin typeface="+mn-lt"/>
            </a:endParaRPr>
          </a:p>
          <a:p>
            <a:pPr algn="l"/>
            <a:endParaRPr lang="pt-BR" sz="1200" b="1" dirty="0">
              <a:solidFill>
                <a:srgbClr val="3D464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7973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0" y="2446749"/>
            <a:ext cx="11608904" cy="4258851"/>
          </a:xfrm>
        </p:spPr>
        <p:txBody>
          <a:bodyPr>
            <a:normAutofit/>
          </a:bodyPr>
          <a:lstStyle/>
          <a:p>
            <a:pPr algn="l"/>
            <a:r>
              <a:rPr lang="pt-BR" sz="1100" b="1" dirty="0">
                <a:solidFill>
                  <a:srgbClr val="3D464D"/>
                </a:solidFill>
                <a:latin typeface="+mn-lt"/>
              </a:rPr>
              <a:t>Times </a:t>
            </a:r>
            <a:r>
              <a:rPr lang="pt-BR" sz="1100" b="1" dirty="0" err="1">
                <a:solidFill>
                  <a:srgbClr val="3D464D"/>
                </a:solidFill>
                <a:latin typeface="+mn-lt"/>
              </a:rPr>
              <a:t>Kanban</a:t>
            </a:r>
            <a:r>
              <a:rPr lang="pt-BR" sz="1100" b="1" dirty="0">
                <a:solidFill>
                  <a:srgbClr val="3D464D"/>
                </a:solidFill>
                <a:latin typeface="+mn-lt"/>
              </a:rPr>
              <a:t>:</a:t>
            </a:r>
          </a:p>
          <a:p>
            <a:pPr algn="l"/>
            <a:r>
              <a:rPr lang="pt-BR" sz="1100" dirty="0">
                <a:solidFill>
                  <a:srgbClr val="3D464D"/>
                </a:solidFill>
                <a:latin typeface="+mn-lt"/>
              </a:rPr>
              <a:t>- Características que diferenciam o Time </a:t>
            </a:r>
            <a:r>
              <a:rPr lang="pt-BR" sz="1100" dirty="0" err="1">
                <a:solidFill>
                  <a:srgbClr val="3D464D"/>
                </a:solidFill>
                <a:latin typeface="+mn-lt"/>
              </a:rPr>
              <a:t>Kanban</a:t>
            </a:r>
            <a:r>
              <a:rPr lang="pt-BR" sz="1100" dirty="0">
                <a:solidFill>
                  <a:srgbClr val="3D464D"/>
                </a:solidFill>
                <a:latin typeface="+mn-lt"/>
              </a:rPr>
              <a:t> de times tradicionais: questão da visualização do fluxo de trabalho e limitar o trabalho em progresso para favorecer a multidisciplinaridade dentro desses times e além dos papéis opcionais S.D.M e o S.R.M que não são obrigatórios pra que possamos começar mais facilmente as mudanças. Começando com </a:t>
            </a:r>
            <a:r>
              <a:rPr lang="pt-BR" sz="1100">
                <a:solidFill>
                  <a:srgbClr val="3D464D"/>
                </a:solidFill>
                <a:latin typeface="+mn-lt"/>
              </a:rPr>
              <a:t>aquilo que já temos na mão. </a:t>
            </a:r>
            <a:endParaRPr lang="pt-BR" sz="1100" dirty="0">
              <a:solidFill>
                <a:srgbClr val="3D464D"/>
              </a:solidFill>
              <a:latin typeface="+mn-lt"/>
            </a:endParaRPr>
          </a:p>
          <a:p>
            <a:pPr algn="l"/>
            <a:endParaRPr lang="pt-BR" sz="1200" dirty="0">
              <a:solidFill>
                <a:srgbClr val="3D464D"/>
              </a:solidFill>
              <a:latin typeface="+mn-lt"/>
            </a:endParaRPr>
          </a:p>
          <a:p>
            <a:pPr algn="l"/>
            <a:endParaRPr lang="pt-BR" sz="1200" dirty="0">
              <a:solidFill>
                <a:srgbClr val="3D464D"/>
              </a:solidFill>
              <a:latin typeface="+mn-lt"/>
            </a:endParaRPr>
          </a:p>
          <a:p>
            <a:pPr algn="l"/>
            <a:endParaRPr lang="pt-BR" sz="1200" dirty="0">
              <a:solidFill>
                <a:srgbClr val="3D464D"/>
              </a:solidFill>
              <a:latin typeface="+mn-lt"/>
            </a:endParaRPr>
          </a:p>
          <a:p>
            <a:pPr algn="l"/>
            <a:endParaRPr lang="pt-BR" sz="1200" b="1" dirty="0">
              <a:solidFill>
                <a:srgbClr val="3D464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9125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7BDB9-8355-1E1E-963F-BE80F77F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Formando uma nova 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0B9156-6ECB-9327-F2FA-E73E270C71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248404" cy="5066792"/>
          </a:xfrm>
        </p:spPr>
        <p:txBody>
          <a:bodyPr/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Sua empresa possui projetos ágeis? Se sim, tente identificar qual é o papel de cada pessoa em um dos projetos existentes. Todas essas pessoas estão de alguma maneira envolvidas o tempo inteiro no projeto? Ou seja, elas estão sempre validando e adaptando a rota desse projeto?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Agora, se sua empresa não possui equipes ágeis e sim micro equipes que detém conhecimentos de partes isoladas de um produto ou projeto, como você poderia reorganizar essa equipe para ser mais eficiente, diminuir gargalos e mais ainda, garantindo que todas as partes envolvidas estejam alinhadas sobre o projeto o tempo inteiro?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CC4AD62-039F-B684-6BD2-6F04D5937625}"/>
              </a:ext>
            </a:extLst>
          </p:cNvPr>
          <p:cNvSpPr txBox="1">
            <a:spLocks/>
          </p:cNvSpPr>
          <p:nvPr/>
        </p:nvSpPr>
        <p:spPr>
          <a:xfrm>
            <a:off x="6096000" y="1435608"/>
            <a:ext cx="4248404" cy="506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3D464D"/>
                </a:solidFill>
              </a:rPr>
              <a:t>Opinião do Instrutor: </a:t>
            </a:r>
          </a:p>
          <a:p>
            <a:r>
              <a:rPr lang="pt-BR" sz="1400" b="0" i="0" dirty="0">
                <a:solidFill>
                  <a:srgbClr val="3D464D"/>
                </a:solidFill>
                <a:effectLst/>
              </a:rPr>
              <a:t>Em uma equipe ágil, todos os conhecimentos necessários para que o projeto evolua está contido dentro do time. Isso significa ter um time multidisciplinar, que pode envolver, em uma mesma equipe: vendedores, marketing, desenvolvedores, infraestrutura, RH e assim por diante. Claro, cada uma dessas pessoas e áreas vai ter um papel diferente do projeto e no futuro vamos aprender quais papéis podem existir. Mas o ponto principal é: tudo o que o projeto precisa de conhecimento para evoluir, precisa estar contido nessa equipe.</a:t>
            </a:r>
            <a:endParaRPr lang="pt-BR" sz="1400" dirty="0">
              <a:solidFill>
                <a:srgbClr val="3D464D"/>
              </a:solidFill>
            </a:endParaRPr>
          </a:p>
          <a:p>
            <a:endParaRPr lang="pt-BR" sz="14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769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C2C55-1B58-2805-06F5-ABA64FD6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Equipes ágeis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5A9D69-341D-BBC1-0199-912927DD55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pt-BR" sz="1400" b="1" i="0" dirty="0">
                <a:solidFill>
                  <a:srgbClr val="3D464D"/>
                </a:solidFill>
                <a:effectLst/>
              </a:rPr>
              <a:t>Qual alternativa melhor define uma equipe ágil?</a:t>
            </a:r>
          </a:p>
          <a:p>
            <a:r>
              <a:rPr lang="pt-BR" sz="1400" b="0" i="0" dirty="0">
                <a:solidFill>
                  <a:srgbClr val="83AD6D"/>
                </a:solidFill>
                <a:effectLst/>
              </a:rPr>
              <a:t>Uma equipe ágil é um grupo de pessoas com todos os conhecimentos necessários para produzir algo.</a:t>
            </a:r>
            <a:endParaRPr lang="pt-BR" sz="1400" dirty="0">
              <a:solidFill>
                <a:srgbClr val="3D464D"/>
              </a:solidFill>
            </a:endParaRPr>
          </a:p>
          <a:p>
            <a:r>
              <a:rPr lang="pt-BR" sz="1400" b="0" i="0" dirty="0">
                <a:solidFill>
                  <a:srgbClr val="767E85"/>
                </a:solidFill>
                <a:effectLst/>
              </a:rPr>
              <a:t> Em um time ágil o conhecimento necessário para atendimento aos objetivos centrais do projeto está contido na multidisciplinaridade da equipe.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42464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10CA-2812-931E-59F5-2D68993F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4DA24-650B-CE39-868E-3C79A5DF0A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208" y="2560318"/>
            <a:ext cx="10928670" cy="4469960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Nessa aula aprendemos sobre a diferença entre Modelo Cascata (</a:t>
            </a:r>
            <a:r>
              <a:rPr lang="pt-BR" sz="1400" b="0" i="0" dirty="0" err="1">
                <a:solidFill>
                  <a:srgbClr val="3D464D"/>
                </a:solidFill>
                <a:effectLst/>
                <a:latin typeface="+mn-lt"/>
              </a:rPr>
              <a:t>Waterfall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) e Ágil.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Modelo Cascata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ele favorece os problemas de comunicação (o famoso telefone sem fio), com necessidade de muitos documentos e protocolos, muitos </a:t>
            </a:r>
            <a:r>
              <a:rPr lang="pt-BR" sz="1400" b="0" i="1" dirty="0" err="1">
                <a:solidFill>
                  <a:srgbClr val="3D464D"/>
                </a:solidFill>
                <a:effectLst/>
                <a:latin typeface="+mn-lt"/>
              </a:rPr>
              <a:t>hand-offs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 entre os times e, com isso, a validação de tudo aquilo que foi construído durante o processo de desenvolvimento de um projeto só acontece no final.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Por outro lado, há um foco muito forte na especialização de pessoas.</a:t>
            </a:r>
          </a:p>
          <a:p>
            <a:pPr algn="l"/>
            <a:r>
              <a:rPr lang="pt-BR" sz="1400" b="1" i="0" dirty="0">
                <a:solidFill>
                  <a:srgbClr val="3D464D"/>
                </a:solidFill>
                <a:effectLst/>
                <a:latin typeface="+mn-lt"/>
              </a:rPr>
              <a:t>Modelo ágil</a:t>
            </a:r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: em uma equipe ágil, todas as pessoas que participarão do desenvolvimento do projeto se juntam em todas as etapas desse processo, sendo apenas uma só equipe.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  <a:latin typeface="+mn-lt"/>
              </a:rPr>
              <a:t>Ela possui foco em inspeção e adaptação do produto, transparência e eficiência.</a:t>
            </a:r>
          </a:p>
          <a:p>
            <a:pPr algn="l"/>
            <a:endParaRPr lang="pt-BR" sz="1050" b="1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  <a:p>
            <a:endParaRPr lang="pt-BR" sz="1200" b="0" i="0" dirty="0">
              <a:solidFill>
                <a:srgbClr val="3D464D"/>
              </a:solidFill>
              <a:effectLst/>
              <a:latin typeface="+mn-lt"/>
            </a:endParaRPr>
          </a:p>
          <a:p>
            <a:endParaRPr 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59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Auto organização</a:t>
            </a:r>
          </a:p>
        </p:txBody>
      </p:sp>
    </p:spTree>
    <p:extLst>
      <p:ext uri="{BB962C8B-B14F-4D97-AF65-F5344CB8AC3E}">
        <p14:creationId xmlns:p14="http://schemas.microsoft.com/office/powerpoint/2010/main" val="209190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4164A-BEA0-9D48-6B90-7E5A0608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 organização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D8C997-51E1-3EA1-39D3-70F9DEBBF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12"/>
          <a:stretch/>
        </p:blipFill>
        <p:spPr>
          <a:xfrm>
            <a:off x="2038329" y="1852317"/>
            <a:ext cx="8115341" cy="426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17477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1867</TotalTime>
  <Words>3472</Words>
  <Application>Microsoft Office PowerPoint</Application>
  <PresentationFormat>Widescreen</PresentationFormat>
  <Paragraphs>181</Paragraphs>
  <Slides>45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Courier New</vt:lpstr>
      <vt:lpstr>Open sans</vt:lpstr>
      <vt:lpstr>Segoe UI</vt:lpstr>
      <vt:lpstr>Segoe UI Light</vt:lpstr>
      <vt:lpstr>Source Serif Pro</vt:lpstr>
      <vt:lpstr>DocBoas-vindas</vt:lpstr>
      <vt:lpstr>Business Agility T5 - ONE</vt:lpstr>
      <vt:lpstr>Apresentação do PowerPoint</vt:lpstr>
      <vt:lpstr>Introdução </vt:lpstr>
      <vt:lpstr>Equipe Ágil</vt:lpstr>
      <vt:lpstr>Formando uma nova equipe</vt:lpstr>
      <vt:lpstr>Equipes ágeis</vt:lpstr>
      <vt:lpstr>O que aprendemos? </vt:lpstr>
      <vt:lpstr>Apresentação do PowerPoint</vt:lpstr>
      <vt:lpstr>Auto organização</vt:lpstr>
      <vt:lpstr>Única escolha sobre o conteúdo da aula</vt:lpstr>
      <vt:lpstr>Auto organização na prática</vt:lpstr>
      <vt:lpstr>O que aprendemos? </vt:lpstr>
      <vt:lpstr>Apresentação do PowerPoint</vt:lpstr>
      <vt:lpstr>Tipos de Equipe</vt:lpstr>
      <vt:lpstr>Tipos de equipe</vt:lpstr>
      <vt:lpstr>Equipes em ambientes ágeis </vt:lpstr>
      <vt:lpstr>O que aprendemos? </vt:lpstr>
      <vt:lpstr>Apresentação do PowerPoint</vt:lpstr>
      <vt:lpstr>Scrum Team</vt:lpstr>
      <vt:lpstr>O Scrum Team</vt:lpstr>
      <vt:lpstr>Organizando times</vt:lpstr>
      <vt:lpstr>O que aprendemos? </vt:lpstr>
      <vt:lpstr>Apresentação do PowerPoint</vt:lpstr>
      <vt:lpstr>Product Owner</vt:lpstr>
      <vt:lpstr>Papel do Product Owner</vt:lpstr>
      <vt:lpstr>Para saber mais: o dia a dia de um Product Owner </vt:lpstr>
      <vt:lpstr>O que aprendemos? </vt:lpstr>
      <vt:lpstr>Apresentação do PowerPoint</vt:lpstr>
      <vt:lpstr>Development Team</vt:lpstr>
      <vt:lpstr>Papel do Development Team </vt:lpstr>
      <vt:lpstr>Development Team fora de tecnologia</vt:lpstr>
      <vt:lpstr>O que aprendemos? </vt:lpstr>
      <vt:lpstr>Apresentação do PowerPoint</vt:lpstr>
      <vt:lpstr>Scrum Master </vt:lpstr>
      <vt:lpstr>Características de Scrum Master</vt:lpstr>
      <vt:lpstr>Perguntas reflexivas</vt:lpstr>
      <vt:lpstr>O que aprendemos? </vt:lpstr>
      <vt:lpstr>Apresentação do PowerPoint</vt:lpstr>
      <vt:lpstr>Times Kanban</vt:lpstr>
      <vt:lpstr>Para saber mais: Indo a fundo em Kanban</vt:lpstr>
      <vt:lpstr>O que aprendemos? </vt:lpstr>
      <vt:lpstr>O que aprendemos? </vt:lpstr>
      <vt:lpstr>Conclusão</vt:lpstr>
      <vt:lpstr>Conclusão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Pessoal T5 - ONE</dc:title>
  <dc:creator>Raíza</dc:creator>
  <cp:keywords/>
  <cp:lastModifiedBy>Raíza</cp:lastModifiedBy>
  <cp:revision>504</cp:revision>
  <dcterms:created xsi:type="dcterms:W3CDTF">2023-03-31T14:10:52Z</dcterms:created>
  <dcterms:modified xsi:type="dcterms:W3CDTF">2023-06-09T18:31:04Z</dcterms:modified>
  <cp:version/>
</cp:coreProperties>
</file>